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24"/>
  </p:notesMasterIdLst>
  <p:sldIdLst>
    <p:sldId id="359" r:id="rId2"/>
    <p:sldId id="360" r:id="rId3"/>
    <p:sldId id="348" r:id="rId4"/>
    <p:sldId id="349" r:id="rId5"/>
    <p:sldId id="350" r:id="rId6"/>
    <p:sldId id="351" r:id="rId7"/>
    <p:sldId id="353" r:id="rId8"/>
    <p:sldId id="352" r:id="rId9"/>
    <p:sldId id="354" r:id="rId10"/>
    <p:sldId id="265" r:id="rId11"/>
    <p:sldId id="355" r:id="rId12"/>
    <p:sldId id="356" r:id="rId13"/>
    <p:sldId id="357" r:id="rId14"/>
    <p:sldId id="358" r:id="rId15"/>
    <p:sldId id="266" r:id="rId16"/>
    <p:sldId id="261" r:id="rId17"/>
    <p:sldId id="260" r:id="rId18"/>
    <p:sldId id="361" r:id="rId19"/>
    <p:sldId id="268" r:id="rId20"/>
    <p:sldId id="362" r:id="rId21"/>
    <p:sldId id="269" r:id="rId22"/>
    <p:sldId id="363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 SemiBold" panose="020B0604020202020204" charset="0"/>
      <p:regular r:id="rId29"/>
      <p:bold r:id="rId30"/>
      <p:italic r:id="rId31"/>
      <p:boldItalic r:id="rId32"/>
    </p:embeddedFont>
    <p:embeddedFont>
      <p:font typeface="Amatic SC" panose="020B0604020202020204" charset="-79"/>
      <p:regular r:id="rId33"/>
      <p:bold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Berlin Sans FB Demi" panose="020E0802020502020306" pitchFamily="34" charset="0"/>
      <p:bold r:id="rId39"/>
    </p:embeddedFont>
    <p:embeddedFont>
      <p:font typeface="Amaranth" panose="02000503050000020004" pitchFamily="2" charset="0"/>
      <p:regular r:id="rId40"/>
    </p:embeddedFont>
    <p:embeddedFont>
      <p:font typeface="Barrio" panose="020B0604020202020204" charset="0"/>
      <p:regular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  <p:embeddedFont>
      <p:font typeface="Gloria Hallelujah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010197-EE66-4534-A2CE-DB372007FDB0}">
  <a:tblStyle styleId="{B8010197-EE66-4534-A2CE-DB372007FD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24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47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10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06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81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f2fa020c1d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f2fa020c1d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f2fa020c1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f2fa020c1d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80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2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45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9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69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49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4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6" name="Google Shape;266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70" name="Google Shape;270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6" name="Google Shape;276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9" name="Google Shape;299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300" name="Google Shape;30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4" name="Google Shape;30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10" name="Google Shape;310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5" name="Google Shape;315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3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"/>
          <p:cNvSpPr txBox="1">
            <a:spLocks noGrp="1"/>
          </p:cNvSpPr>
          <p:nvPr>
            <p:ph type="title"/>
          </p:nvPr>
        </p:nvSpPr>
        <p:spPr>
          <a:xfrm>
            <a:off x="2848650" y="1984588"/>
            <a:ext cx="3446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3" name="Google Shape;483;p19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825325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84" name="Google Shape;484;p19"/>
          <p:cNvSpPr txBox="1">
            <a:spLocks noGrp="1"/>
          </p:cNvSpPr>
          <p:nvPr>
            <p:ph type="subTitle" idx="2"/>
          </p:nvPr>
        </p:nvSpPr>
        <p:spPr>
          <a:xfrm>
            <a:off x="3041400" y="2839138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485" name="Google Shape;485;p19"/>
          <p:cNvSpPr txBox="1">
            <a:spLocks noGrp="1"/>
          </p:cNvSpPr>
          <p:nvPr>
            <p:ph type="title" idx="3" hasCustomPrompt="1"/>
          </p:nvPr>
        </p:nvSpPr>
        <p:spPr>
          <a:xfrm>
            <a:off x="3196050" y="540025"/>
            <a:ext cx="2751900" cy="12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6" name="Google Shape;486;p19"/>
          <p:cNvSpPr/>
          <p:nvPr/>
        </p:nvSpPr>
        <p:spPr>
          <a:xfrm rot="10800000" flipH="1">
            <a:off x="6216363" y="-49521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/>
          <p:nvPr/>
        </p:nvSpPr>
        <p:spPr>
          <a:xfrm>
            <a:off x="-244024" y="3401631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9"/>
          <p:cNvSpPr/>
          <p:nvPr/>
        </p:nvSpPr>
        <p:spPr>
          <a:xfrm rot="10800000">
            <a:off x="6036760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9"/>
          <p:cNvSpPr/>
          <p:nvPr/>
        </p:nvSpPr>
        <p:spPr>
          <a:xfrm rot="-1106655" flipH="1">
            <a:off x="-1741193" y="-924117"/>
            <a:ext cx="4345217" cy="3055567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9"/>
          <p:cNvSpPr/>
          <p:nvPr/>
        </p:nvSpPr>
        <p:spPr>
          <a:xfrm rot="-9899901" flipH="1">
            <a:off x="1737560" y="2915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19"/>
          <p:cNvGrpSpPr/>
          <p:nvPr/>
        </p:nvGrpSpPr>
        <p:grpSpPr>
          <a:xfrm rot="900044">
            <a:off x="8343430" y="2439620"/>
            <a:ext cx="228603" cy="207086"/>
            <a:chOff x="1640475" y="1197075"/>
            <a:chExt cx="55475" cy="50250"/>
          </a:xfrm>
        </p:grpSpPr>
        <p:sp>
          <p:nvSpPr>
            <p:cNvPr id="493" name="Google Shape;493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19"/>
          <p:cNvSpPr/>
          <p:nvPr/>
        </p:nvSpPr>
        <p:spPr>
          <a:xfrm rot="1133433">
            <a:off x="682181" y="4093383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9"/>
          <p:cNvSpPr/>
          <p:nvPr/>
        </p:nvSpPr>
        <p:spPr>
          <a:xfrm rot="6434815">
            <a:off x="6414621" y="-91496"/>
            <a:ext cx="559646" cy="82741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19"/>
          <p:cNvGrpSpPr/>
          <p:nvPr/>
        </p:nvGrpSpPr>
        <p:grpSpPr>
          <a:xfrm rot="-10470744">
            <a:off x="6410236" y="860386"/>
            <a:ext cx="274444" cy="248605"/>
            <a:chOff x="1640475" y="1197075"/>
            <a:chExt cx="55475" cy="50250"/>
          </a:xfrm>
        </p:grpSpPr>
        <p:sp>
          <p:nvSpPr>
            <p:cNvPr id="499" name="Google Shape;499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19"/>
          <p:cNvSpPr/>
          <p:nvPr/>
        </p:nvSpPr>
        <p:spPr>
          <a:xfrm rot="-3485199" flipH="1">
            <a:off x="8553503" y="1281933"/>
            <a:ext cx="43440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19"/>
          <p:cNvGrpSpPr/>
          <p:nvPr/>
        </p:nvGrpSpPr>
        <p:grpSpPr>
          <a:xfrm rot="7711333">
            <a:off x="720310" y="1410592"/>
            <a:ext cx="294397" cy="266683"/>
            <a:chOff x="1640475" y="1197075"/>
            <a:chExt cx="55475" cy="50250"/>
          </a:xfrm>
        </p:grpSpPr>
        <p:sp>
          <p:nvSpPr>
            <p:cNvPr id="504" name="Google Shape;504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_1_2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4"/>
          <p:cNvSpPr txBox="1">
            <a:spLocks noGrp="1"/>
          </p:cNvSpPr>
          <p:nvPr>
            <p:ph type="body" idx="1"/>
          </p:nvPr>
        </p:nvSpPr>
        <p:spPr>
          <a:xfrm>
            <a:off x="2233425" y="1987750"/>
            <a:ext cx="4677300" cy="17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74" name="Google Shape;1174;p44"/>
          <p:cNvSpPr txBox="1">
            <a:spLocks noGrp="1"/>
          </p:cNvSpPr>
          <p:nvPr>
            <p:ph type="title"/>
          </p:nvPr>
        </p:nvSpPr>
        <p:spPr>
          <a:xfrm>
            <a:off x="3283875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5" name="Google Shape;1175;p44"/>
          <p:cNvSpPr/>
          <p:nvPr/>
        </p:nvSpPr>
        <p:spPr>
          <a:xfrm flipH="1">
            <a:off x="-1416201" y="39953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44"/>
          <p:cNvSpPr/>
          <p:nvPr/>
        </p:nvSpPr>
        <p:spPr>
          <a:xfrm rot="-5400000">
            <a:off x="6552370" y="2577693"/>
            <a:ext cx="3486086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44"/>
          <p:cNvSpPr/>
          <p:nvPr/>
        </p:nvSpPr>
        <p:spPr>
          <a:xfrm rot="-5400000" flipH="1">
            <a:off x="-1100548" y="77563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4"/>
          <p:cNvSpPr/>
          <p:nvPr/>
        </p:nvSpPr>
        <p:spPr>
          <a:xfrm rot="9000107" flipH="1">
            <a:off x="6710506" y="323704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44"/>
          <p:cNvSpPr/>
          <p:nvPr/>
        </p:nvSpPr>
        <p:spPr>
          <a:xfrm rot="8768117" flipH="1">
            <a:off x="6705008" y="4254869"/>
            <a:ext cx="545184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" name="Google Shape;1180;p44"/>
          <p:cNvGrpSpPr/>
          <p:nvPr/>
        </p:nvGrpSpPr>
        <p:grpSpPr>
          <a:xfrm rot="3412077">
            <a:off x="842755" y="760335"/>
            <a:ext cx="228601" cy="207083"/>
            <a:chOff x="1640475" y="1197075"/>
            <a:chExt cx="55475" cy="50250"/>
          </a:xfrm>
        </p:grpSpPr>
        <p:sp>
          <p:nvSpPr>
            <p:cNvPr id="1181" name="Google Shape;1181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4"/>
          <p:cNvGrpSpPr/>
          <p:nvPr/>
        </p:nvGrpSpPr>
        <p:grpSpPr>
          <a:xfrm rot="5627131">
            <a:off x="1177325" y="3787339"/>
            <a:ext cx="408783" cy="370267"/>
            <a:chOff x="1640475" y="1197075"/>
            <a:chExt cx="55475" cy="50250"/>
          </a:xfrm>
        </p:grpSpPr>
        <p:sp>
          <p:nvSpPr>
            <p:cNvPr id="1185" name="Google Shape;1185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44"/>
          <p:cNvSpPr/>
          <p:nvPr/>
        </p:nvSpPr>
        <p:spPr>
          <a:xfrm rot="7492361">
            <a:off x="-206510" y="1813740"/>
            <a:ext cx="809523" cy="126841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44"/>
          <p:cNvGrpSpPr/>
          <p:nvPr/>
        </p:nvGrpSpPr>
        <p:grpSpPr>
          <a:xfrm rot="3497029">
            <a:off x="8440893" y="3550453"/>
            <a:ext cx="267259" cy="242085"/>
            <a:chOff x="1640475" y="1197075"/>
            <a:chExt cx="55475" cy="50250"/>
          </a:xfrm>
        </p:grpSpPr>
        <p:sp>
          <p:nvSpPr>
            <p:cNvPr id="1190" name="Google Shape;1190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44"/>
          <p:cNvSpPr/>
          <p:nvPr/>
        </p:nvSpPr>
        <p:spPr>
          <a:xfrm rot="-3239791">
            <a:off x="7229013" y="-720658"/>
            <a:ext cx="2132820" cy="213905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5" r:id="rId6"/>
    <p:sldLayoutId id="2147483675" r:id="rId7"/>
    <p:sldLayoutId id="2147483690" r:id="rId8"/>
    <p:sldLayoutId id="2147483695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hyperlink" Target="https://carnet-my.sharepoint.com/:b:/g/personal/sanja_niksic_skole_hr/EesN5pFHP2xDjeVWYVq7phkBOGyMU24uuKD7UW9s9XcMCA?e=S8fkH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0"/>
            <a:ext cx="9125564" cy="5143500"/>
            <a:chOff x="0" y="0"/>
            <a:chExt cx="24334838" cy="1371600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" name="Google Shape;86;p13"/>
            <p:cNvSpPr/>
            <p:nvPr/>
          </p:nvSpPr>
          <p:spPr>
            <a:xfrm>
              <a:off x="12167419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" name="Google Shape;87;p13"/>
            <p:cNvSpPr/>
            <p:nvPr/>
          </p:nvSpPr>
          <p:spPr>
            <a:xfrm>
              <a:off x="0" y="685800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12167419" y="685800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89" name="Google Shape;89;p13"/>
          <p:cNvSpPr txBox="1"/>
          <p:nvPr/>
        </p:nvSpPr>
        <p:spPr>
          <a:xfrm>
            <a:off x="654457" y="728591"/>
            <a:ext cx="7835100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4400" dirty="0">
                <a:solidFill>
                  <a:srgbClr val="C12D2E"/>
                </a:solidFill>
                <a:latin typeface="Berlin Sans FB Demi" panose="020E0802020502020306" pitchFamily="34" charset="0"/>
                <a:ea typeface="Barrio"/>
                <a:cs typeface="Amatic SC" panose="020B0604020202020204" charset="-79"/>
                <a:sym typeface="Barrio"/>
              </a:rPr>
              <a:t>Rezultati državne mature</a:t>
            </a:r>
          </a:p>
          <a:p>
            <a:pPr algn="ctr">
              <a:lnSpc>
                <a:spcPct val="80000"/>
              </a:lnSpc>
            </a:pPr>
            <a:r>
              <a:rPr lang="hr-HR" sz="4400" dirty="0">
                <a:solidFill>
                  <a:srgbClr val="C12D2E"/>
                </a:solidFill>
                <a:latin typeface="Berlin Sans FB Demi" panose="020E0802020502020306" pitchFamily="34" charset="0"/>
                <a:cs typeface="Amatic SC" panose="020B0604020202020204" charset="-79"/>
                <a:sym typeface="Barrio"/>
              </a:rPr>
              <a:t>2022./2023.</a:t>
            </a:r>
            <a:endParaRPr sz="525" dirty="0">
              <a:latin typeface="Berlin Sans FB Demi" panose="020E0802020502020306" pitchFamily="34" charset="0"/>
              <a:cs typeface="Amatic SC" panose="020B0604020202020204" charset="-79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291283" y="1904192"/>
            <a:ext cx="456142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hr-HR" sz="1100" dirty="0">
                <a:solidFill>
                  <a:srgbClr val="092215"/>
                </a:solidFill>
                <a:latin typeface="Berlin Sans FB Demi" panose="020E0802020502020306" pitchFamily="34" charset="0"/>
                <a:sym typeface="Montserrat"/>
              </a:rPr>
              <a:t>Sanja Sulik</a:t>
            </a:r>
          </a:p>
          <a:p>
            <a:pPr algn="ctr">
              <a:lnSpc>
                <a:spcPct val="140000"/>
              </a:lnSpc>
            </a:pPr>
            <a:r>
              <a:rPr lang="hr-HR" sz="1100" dirty="0">
                <a:solidFill>
                  <a:srgbClr val="092215"/>
                </a:solidFill>
                <a:latin typeface="Berlin Sans FB Demi" panose="020E0802020502020306" pitchFamily="34" charset="0"/>
                <a:sym typeface="Montserrat"/>
              </a:rPr>
              <a:t>Ispitni koordinator</a:t>
            </a:r>
            <a:endParaRPr sz="800" dirty="0">
              <a:latin typeface="Berlin Sans FB Demi" panose="020E0802020502020306" pitchFamily="34" charset="0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47145" y="1904192"/>
            <a:ext cx="10935650" cy="454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9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27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8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9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91" name="Google Shape;1791;p69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4" name="Google Shape;1794;p69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795" name="Google Shape;1795;p69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Google Shape;193;p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000" y="945134"/>
            <a:ext cx="8380800" cy="3391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06937"/>
              </p:ext>
            </p:extLst>
          </p:nvPr>
        </p:nvGraphicFramePr>
        <p:xfrm>
          <a:off x="468000" y="4628114"/>
          <a:ext cx="8380802" cy="37338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05339">
                  <a:extLst>
                    <a:ext uri="{9D8B030D-6E8A-4147-A177-3AD203B41FA5}">
                      <a16:colId xmlns:a16="http://schemas.microsoft.com/office/drawing/2014/main" val="2906385150"/>
                    </a:ext>
                  </a:extLst>
                </a:gridCol>
                <a:gridCol w="698663">
                  <a:extLst>
                    <a:ext uri="{9D8B030D-6E8A-4147-A177-3AD203B41FA5}">
                      <a16:colId xmlns:a16="http://schemas.microsoft.com/office/drawing/2014/main" val="3115621985"/>
                    </a:ext>
                  </a:extLst>
                </a:gridCol>
                <a:gridCol w="806400">
                  <a:extLst>
                    <a:ext uri="{9D8B030D-6E8A-4147-A177-3AD203B41FA5}">
                      <a16:colId xmlns:a16="http://schemas.microsoft.com/office/drawing/2014/main" val="1021789117"/>
                    </a:ext>
                  </a:extLst>
                </a:gridCol>
                <a:gridCol w="1108800">
                  <a:extLst>
                    <a:ext uri="{9D8B030D-6E8A-4147-A177-3AD203B41FA5}">
                      <a16:colId xmlns:a16="http://schemas.microsoft.com/office/drawing/2014/main" val="191477161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81414956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496838749"/>
                    </a:ext>
                  </a:extLst>
                </a:gridCol>
                <a:gridCol w="1051200">
                  <a:extLst>
                    <a:ext uri="{9D8B030D-6E8A-4147-A177-3AD203B41FA5}">
                      <a16:colId xmlns:a16="http://schemas.microsoft.com/office/drawing/2014/main" val="16162175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571206708"/>
                    </a:ext>
                  </a:extLst>
                </a:gridCol>
              </a:tblGrid>
              <a:tr h="34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2022./23.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46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55,77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50,67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2,39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19149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29,49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89075"/>
                  </a:ext>
                </a:extLst>
              </a:tr>
            </a:tbl>
          </a:graphicData>
        </a:graphic>
      </p:graphicFrame>
      <p:sp>
        <p:nvSpPr>
          <p:cNvPr id="24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predmetima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  <p:pic>
        <p:nvPicPr>
          <p:cNvPr id="25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17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91" name="Google Shape;1791;p69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42523"/>
              </p:ext>
            </p:extLst>
          </p:nvPr>
        </p:nvGraphicFramePr>
        <p:xfrm>
          <a:off x="467998" y="4542389"/>
          <a:ext cx="8380802" cy="37338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05339">
                  <a:extLst>
                    <a:ext uri="{9D8B030D-6E8A-4147-A177-3AD203B41FA5}">
                      <a16:colId xmlns:a16="http://schemas.microsoft.com/office/drawing/2014/main" val="2906385150"/>
                    </a:ext>
                  </a:extLst>
                </a:gridCol>
                <a:gridCol w="698663">
                  <a:extLst>
                    <a:ext uri="{9D8B030D-6E8A-4147-A177-3AD203B41FA5}">
                      <a16:colId xmlns:a16="http://schemas.microsoft.com/office/drawing/2014/main" val="3115621985"/>
                    </a:ext>
                  </a:extLst>
                </a:gridCol>
                <a:gridCol w="806400">
                  <a:extLst>
                    <a:ext uri="{9D8B030D-6E8A-4147-A177-3AD203B41FA5}">
                      <a16:colId xmlns:a16="http://schemas.microsoft.com/office/drawing/2014/main" val="1021789117"/>
                    </a:ext>
                  </a:extLst>
                </a:gridCol>
                <a:gridCol w="1108800">
                  <a:extLst>
                    <a:ext uri="{9D8B030D-6E8A-4147-A177-3AD203B41FA5}">
                      <a16:colId xmlns:a16="http://schemas.microsoft.com/office/drawing/2014/main" val="191477161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814149560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496838749"/>
                    </a:ext>
                  </a:extLst>
                </a:gridCol>
                <a:gridCol w="1051200">
                  <a:extLst>
                    <a:ext uri="{9D8B030D-6E8A-4147-A177-3AD203B41FA5}">
                      <a16:colId xmlns:a16="http://schemas.microsoft.com/office/drawing/2014/main" val="16162175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571206708"/>
                    </a:ext>
                  </a:extLst>
                </a:gridCol>
              </a:tblGrid>
              <a:tr h="34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2022./23.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46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55,77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50,67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2,39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19149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29,49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89075"/>
                  </a:ext>
                </a:extLst>
              </a:tr>
            </a:tbl>
          </a:graphicData>
        </a:graphic>
      </p:graphicFrame>
      <p:pic>
        <p:nvPicPr>
          <p:cNvPr id="24" name="Google Shape;202;p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98" y="976136"/>
            <a:ext cx="8380802" cy="34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predmetima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18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0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91" name="Google Shape;1791;p69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34858"/>
              </p:ext>
            </p:extLst>
          </p:nvPr>
        </p:nvGraphicFramePr>
        <p:xfrm>
          <a:off x="394011" y="4542389"/>
          <a:ext cx="8454789" cy="37338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486828">
                  <a:extLst>
                    <a:ext uri="{9D8B030D-6E8A-4147-A177-3AD203B41FA5}">
                      <a16:colId xmlns:a16="http://schemas.microsoft.com/office/drawing/2014/main" val="2906385150"/>
                    </a:ext>
                  </a:extLst>
                </a:gridCol>
                <a:gridCol w="661639">
                  <a:extLst>
                    <a:ext uri="{9D8B030D-6E8A-4147-A177-3AD203B41FA5}">
                      <a16:colId xmlns:a16="http://schemas.microsoft.com/office/drawing/2014/main" val="3115621985"/>
                    </a:ext>
                  </a:extLst>
                </a:gridCol>
                <a:gridCol w="989394">
                  <a:extLst>
                    <a:ext uri="{9D8B030D-6E8A-4147-A177-3AD203B41FA5}">
                      <a16:colId xmlns:a16="http://schemas.microsoft.com/office/drawing/2014/main" val="1021789117"/>
                    </a:ext>
                  </a:extLst>
                </a:gridCol>
                <a:gridCol w="1188811">
                  <a:extLst>
                    <a:ext uri="{9D8B030D-6E8A-4147-A177-3AD203B41FA5}">
                      <a16:colId xmlns:a16="http://schemas.microsoft.com/office/drawing/2014/main" val="191477161"/>
                    </a:ext>
                  </a:extLst>
                </a:gridCol>
                <a:gridCol w="1062894">
                  <a:extLst>
                    <a:ext uri="{9D8B030D-6E8A-4147-A177-3AD203B41FA5}">
                      <a16:colId xmlns:a16="http://schemas.microsoft.com/office/drawing/2014/main" val="2814149560"/>
                    </a:ext>
                  </a:extLst>
                </a:gridCol>
                <a:gridCol w="1024162">
                  <a:extLst>
                    <a:ext uri="{9D8B030D-6E8A-4147-A177-3AD203B41FA5}">
                      <a16:colId xmlns:a16="http://schemas.microsoft.com/office/drawing/2014/main" val="2496838749"/>
                    </a:ext>
                  </a:extLst>
                </a:gridCol>
                <a:gridCol w="1131929">
                  <a:extLst>
                    <a:ext uri="{9D8B030D-6E8A-4147-A177-3AD203B41FA5}">
                      <a16:colId xmlns:a16="http://schemas.microsoft.com/office/drawing/2014/main" val="161621751"/>
                    </a:ext>
                  </a:extLst>
                </a:gridCol>
                <a:gridCol w="909132">
                  <a:extLst>
                    <a:ext uri="{9D8B030D-6E8A-4147-A177-3AD203B41FA5}">
                      <a16:colId xmlns:a16="http://schemas.microsoft.com/office/drawing/2014/main" val="571206708"/>
                    </a:ext>
                  </a:extLst>
                </a:gridCol>
              </a:tblGrid>
              <a:tr h="34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2022./23.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66,68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78,44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3,88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8488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53,13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89075"/>
                  </a:ext>
                </a:extLst>
              </a:tr>
            </a:tbl>
          </a:graphicData>
        </a:graphic>
      </p:graphicFrame>
      <p:pic>
        <p:nvPicPr>
          <p:cNvPr id="15" name="Google Shape;211;p6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10" y="963196"/>
            <a:ext cx="8454790" cy="343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predmetima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18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0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91" name="Google Shape;1791;p69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35462"/>
              </p:ext>
            </p:extLst>
          </p:nvPr>
        </p:nvGraphicFramePr>
        <p:xfrm>
          <a:off x="394011" y="4542389"/>
          <a:ext cx="8454789" cy="37338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19511">
                  <a:extLst>
                    <a:ext uri="{9D8B030D-6E8A-4147-A177-3AD203B41FA5}">
                      <a16:colId xmlns:a16="http://schemas.microsoft.com/office/drawing/2014/main" val="2906385150"/>
                    </a:ext>
                  </a:extLst>
                </a:gridCol>
                <a:gridCol w="585745">
                  <a:extLst>
                    <a:ext uri="{9D8B030D-6E8A-4147-A177-3AD203B41FA5}">
                      <a16:colId xmlns:a16="http://schemas.microsoft.com/office/drawing/2014/main" val="3115621985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1021789117"/>
                    </a:ext>
                  </a:extLst>
                </a:gridCol>
                <a:gridCol w="1159934">
                  <a:extLst>
                    <a:ext uri="{9D8B030D-6E8A-4147-A177-3AD203B41FA5}">
                      <a16:colId xmlns:a16="http://schemas.microsoft.com/office/drawing/2014/main" val="191477161"/>
                    </a:ext>
                  </a:extLst>
                </a:gridCol>
                <a:gridCol w="1126066">
                  <a:extLst>
                    <a:ext uri="{9D8B030D-6E8A-4147-A177-3AD203B41FA5}">
                      <a16:colId xmlns:a16="http://schemas.microsoft.com/office/drawing/2014/main" val="2814149560"/>
                    </a:ext>
                  </a:extLst>
                </a:gridCol>
                <a:gridCol w="1058334">
                  <a:extLst>
                    <a:ext uri="{9D8B030D-6E8A-4147-A177-3AD203B41FA5}">
                      <a16:colId xmlns:a16="http://schemas.microsoft.com/office/drawing/2014/main" val="2496838749"/>
                    </a:ext>
                  </a:extLst>
                </a:gridCol>
                <a:gridCol w="874752">
                  <a:extLst>
                    <a:ext uri="{9D8B030D-6E8A-4147-A177-3AD203B41FA5}">
                      <a16:colId xmlns:a16="http://schemas.microsoft.com/office/drawing/2014/main" val="161621751"/>
                    </a:ext>
                  </a:extLst>
                </a:gridCol>
                <a:gridCol w="980581">
                  <a:extLst>
                    <a:ext uri="{9D8B030D-6E8A-4147-A177-3AD203B41FA5}">
                      <a16:colId xmlns:a16="http://schemas.microsoft.com/office/drawing/2014/main" val="571206708"/>
                    </a:ext>
                  </a:extLst>
                </a:gridCol>
              </a:tblGrid>
              <a:tr h="34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2022./23.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30,35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50,58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2,25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5310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37,79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89075"/>
                  </a:ext>
                </a:extLst>
              </a:tr>
            </a:tbl>
          </a:graphicData>
        </a:graphic>
      </p:graphicFrame>
      <p:pic>
        <p:nvPicPr>
          <p:cNvPr id="16" name="Google Shape;220;p7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72" y="878606"/>
            <a:ext cx="8506828" cy="351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predmetima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18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0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91" name="Google Shape;1791;p69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41826"/>
              </p:ext>
            </p:extLst>
          </p:nvPr>
        </p:nvGraphicFramePr>
        <p:xfrm>
          <a:off x="394011" y="4542389"/>
          <a:ext cx="8454790" cy="37338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355589">
                  <a:extLst>
                    <a:ext uri="{9D8B030D-6E8A-4147-A177-3AD203B41FA5}">
                      <a16:colId xmlns:a16="http://schemas.microsoft.com/office/drawing/2014/main" val="2906385150"/>
                    </a:ext>
                  </a:extLst>
                </a:gridCol>
                <a:gridCol w="921600">
                  <a:extLst>
                    <a:ext uri="{9D8B030D-6E8A-4147-A177-3AD203B41FA5}">
                      <a16:colId xmlns:a16="http://schemas.microsoft.com/office/drawing/2014/main" val="3115621985"/>
                    </a:ext>
                  </a:extLst>
                </a:gridCol>
                <a:gridCol w="1065600">
                  <a:extLst>
                    <a:ext uri="{9D8B030D-6E8A-4147-A177-3AD203B41FA5}">
                      <a16:colId xmlns:a16="http://schemas.microsoft.com/office/drawing/2014/main" val="1021789117"/>
                    </a:ext>
                  </a:extLst>
                </a:gridCol>
                <a:gridCol w="1087200">
                  <a:extLst>
                    <a:ext uri="{9D8B030D-6E8A-4147-A177-3AD203B41FA5}">
                      <a16:colId xmlns:a16="http://schemas.microsoft.com/office/drawing/2014/main" val="1914771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14149560"/>
                    </a:ext>
                  </a:extLst>
                </a:gridCol>
                <a:gridCol w="993600">
                  <a:extLst>
                    <a:ext uri="{9D8B030D-6E8A-4147-A177-3AD203B41FA5}">
                      <a16:colId xmlns:a16="http://schemas.microsoft.com/office/drawing/2014/main" val="2496838749"/>
                    </a:ext>
                  </a:extLst>
                </a:gridCol>
                <a:gridCol w="970620">
                  <a:extLst>
                    <a:ext uri="{9D8B030D-6E8A-4147-A177-3AD203B41FA5}">
                      <a16:colId xmlns:a16="http://schemas.microsoft.com/office/drawing/2014/main" val="161621751"/>
                    </a:ext>
                  </a:extLst>
                </a:gridCol>
                <a:gridCol w="980581">
                  <a:extLst>
                    <a:ext uri="{9D8B030D-6E8A-4147-A177-3AD203B41FA5}">
                      <a16:colId xmlns:a16="http://schemas.microsoft.com/office/drawing/2014/main" val="571206708"/>
                    </a:ext>
                  </a:extLst>
                </a:gridCol>
              </a:tblGrid>
              <a:tr h="34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2022./23.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45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13,91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34,78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2,00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8697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45,07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89075"/>
                  </a:ext>
                </a:extLst>
              </a:tr>
            </a:tbl>
          </a:graphicData>
        </a:graphic>
      </p:graphicFrame>
      <p:pic>
        <p:nvPicPr>
          <p:cNvPr id="15" name="Google Shape;229;p8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10" y="935904"/>
            <a:ext cx="8454789" cy="33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predmetima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23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4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5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80632"/>
              </p:ext>
            </p:extLst>
          </p:nvPr>
        </p:nvGraphicFramePr>
        <p:xfrm>
          <a:off x="462634" y="1100393"/>
          <a:ext cx="8250186" cy="33948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01425">
                  <a:extLst>
                    <a:ext uri="{9D8B030D-6E8A-4147-A177-3AD203B41FA5}">
                      <a16:colId xmlns:a16="http://schemas.microsoft.com/office/drawing/2014/main" val="1243740843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703338293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582170305"/>
                    </a:ext>
                  </a:extLst>
                </a:gridCol>
                <a:gridCol w="1144859">
                  <a:extLst>
                    <a:ext uri="{9D8B030D-6E8A-4147-A177-3AD203B41FA5}">
                      <a16:colId xmlns:a16="http://schemas.microsoft.com/office/drawing/2014/main" val="3939141928"/>
                    </a:ext>
                  </a:extLst>
                </a:gridCol>
                <a:gridCol w="1200942">
                  <a:extLst>
                    <a:ext uri="{9D8B030D-6E8A-4147-A177-3AD203B41FA5}">
                      <a16:colId xmlns:a16="http://schemas.microsoft.com/office/drawing/2014/main" val="4246569327"/>
                    </a:ext>
                  </a:extLst>
                </a:gridCol>
                <a:gridCol w="1023890">
                  <a:extLst>
                    <a:ext uri="{9D8B030D-6E8A-4147-A177-3AD203B41FA5}">
                      <a16:colId xmlns:a16="http://schemas.microsoft.com/office/drawing/2014/main" val="1695781233"/>
                    </a:ext>
                  </a:extLst>
                </a:gridCol>
                <a:gridCol w="1023890">
                  <a:extLst>
                    <a:ext uri="{9D8B030D-6E8A-4147-A177-3AD203B41FA5}">
                      <a16:colId xmlns:a16="http://schemas.microsoft.com/office/drawing/2014/main" val="1095859879"/>
                    </a:ext>
                  </a:extLst>
                </a:gridCol>
              </a:tblGrid>
              <a:tr h="114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Predmet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Broj</a:t>
                      </a:r>
                      <a:r>
                        <a:rPr lang="hr-HR" sz="1600" b="1" u="none" strike="noStrike" baseline="0" dirty="0" smtClean="0">
                          <a:effectLst/>
                        </a:rPr>
                        <a:t> u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čenika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Prosječno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bodova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postotak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ocjena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Prosječni</a:t>
                      </a:r>
                      <a:r>
                        <a:rPr lang="en-US" sz="1600" b="1" u="none" strike="noStrike" dirty="0">
                          <a:effectLst/>
                        </a:rPr>
                        <a:t> rang u </a:t>
                      </a:r>
                      <a:r>
                        <a:rPr lang="en-US" sz="1600" b="1" u="none" strike="noStrike" dirty="0" err="1">
                          <a:effectLst/>
                        </a:rPr>
                        <a:t>generaciji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centil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084182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Engleski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jezik</a:t>
                      </a:r>
                      <a:r>
                        <a:rPr lang="en-US" sz="1600" b="1" u="none" strike="noStrike" dirty="0">
                          <a:effectLst/>
                        </a:rPr>
                        <a:t> (A)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64,46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75,83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44,71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23184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Engleski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jezik</a:t>
                      </a:r>
                      <a:r>
                        <a:rPr lang="en-US" sz="1600" b="1" u="none" strike="noStrike" dirty="0">
                          <a:effectLst/>
                        </a:rPr>
                        <a:t> (B)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28,59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47,65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5731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32,85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982324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Hrvatski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jezik</a:t>
                      </a:r>
                      <a:r>
                        <a:rPr lang="en-US" sz="1600" b="1" u="none" strike="noStrike" dirty="0">
                          <a:effectLst/>
                        </a:rPr>
                        <a:t> 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41,82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22864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15,81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76422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Matematika</a:t>
                      </a:r>
                      <a:r>
                        <a:rPr lang="en-US" sz="1600" b="1" u="none" strike="noStrike" dirty="0">
                          <a:effectLst/>
                        </a:rPr>
                        <a:t> (B)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10,93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27,32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11159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29,52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701421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Njemački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jezik</a:t>
                      </a:r>
                      <a:r>
                        <a:rPr lang="en-US" sz="1600" b="1" u="none" strike="noStrike" dirty="0">
                          <a:effectLst/>
                        </a:rPr>
                        <a:t> (B)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28,93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44,50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34,57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382235"/>
                  </a:ext>
                </a:extLst>
              </a:tr>
            </a:tbl>
          </a:graphicData>
        </a:graphic>
      </p:graphicFrame>
      <p:pic>
        <p:nvPicPr>
          <p:cNvPr id="21" name="Google Shape;3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9533" y="2328193"/>
            <a:ext cx="1808375" cy="281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razredima  4A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18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0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52566"/>
              </p:ext>
            </p:extLst>
          </p:nvPr>
        </p:nvGraphicFramePr>
        <p:xfrm>
          <a:off x="583201" y="1377139"/>
          <a:ext cx="8063999" cy="29284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74777">
                  <a:extLst>
                    <a:ext uri="{9D8B030D-6E8A-4147-A177-3AD203B41FA5}">
                      <a16:colId xmlns:a16="http://schemas.microsoft.com/office/drawing/2014/main" val="1027158527"/>
                    </a:ext>
                  </a:extLst>
                </a:gridCol>
                <a:gridCol w="885307">
                  <a:extLst>
                    <a:ext uri="{9D8B030D-6E8A-4147-A177-3AD203B41FA5}">
                      <a16:colId xmlns:a16="http://schemas.microsoft.com/office/drawing/2014/main" val="4168023017"/>
                    </a:ext>
                  </a:extLst>
                </a:gridCol>
                <a:gridCol w="1000783">
                  <a:extLst>
                    <a:ext uri="{9D8B030D-6E8A-4147-A177-3AD203B41FA5}">
                      <a16:colId xmlns:a16="http://schemas.microsoft.com/office/drawing/2014/main" val="1543385932"/>
                    </a:ext>
                  </a:extLst>
                </a:gridCol>
                <a:gridCol w="1000783">
                  <a:extLst>
                    <a:ext uri="{9D8B030D-6E8A-4147-A177-3AD203B41FA5}">
                      <a16:colId xmlns:a16="http://schemas.microsoft.com/office/drawing/2014/main" val="670168052"/>
                    </a:ext>
                  </a:extLst>
                </a:gridCol>
                <a:gridCol w="1000783">
                  <a:extLst>
                    <a:ext uri="{9D8B030D-6E8A-4147-A177-3AD203B41FA5}">
                      <a16:colId xmlns:a16="http://schemas.microsoft.com/office/drawing/2014/main" val="3593477694"/>
                    </a:ext>
                  </a:extLst>
                </a:gridCol>
                <a:gridCol w="1000783">
                  <a:extLst>
                    <a:ext uri="{9D8B030D-6E8A-4147-A177-3AD203B41FA5}">
                      <a16:colId xmlns:a16="http://schemas.microsoft.com/office/drawing/2014/main" val="1631145344"/>
                    </a:ext>
                  </a:extLst>
                </a:gridCol>
                <a:gridCol w="1000783">
                  <a:extLst>
                    <a:ext uri="{9D8B030D-6E8A-4147-A177-3AD203B41FA5}">
                      <a16:colId xmlns:a16="http://schemas.microsoft.com/office/drawing/2014/main" val="2674526980"/>
                    </a:ext>
                  </a:extLst>
                </a:gridCol>
              </a:tblGrid>
              <a:tr h="859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Predmet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u="none" strike="noStrike" dirty="0" smtClean="0">
                          <a:effectLst/>
                        </a:rPr>
                        <a:t>Broj u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čenika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Prosječno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bodova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postotak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ocjena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Prosječni</a:t>
                      </a:r>
                      <a:r>
                        <a:rPr lang="en-US" sz="1600" b="1" u="none" strike="noStrike" dirty="0">
                          <a:effectLst/>
                        </a:rPr>
                        <a:t> rang u </a:t>
                      </a:r>
                      <a:r>
                        <a:rPr lang="en-US" sz="1600" b="1" u="none" strike="noStrike" dirty="0" err="1">
                          <a:effectLst/>
                        </a:rPr>
                        <a:t>generaciji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Prosječni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centil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17223"/>
                  </a:ext>
                </a:extLst>
              </a:tr>
              <a:tr h="497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Engleski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jezik</a:t>
                      </a:r>
                      <a:r>
                        <a:rPr lang="en-US" sz="1600" b="1" u="none" strike="noStrike" dirty="0">
                          <a:effectLst/>
                        </a:rPr>
                        <a:t> (B)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32,17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53,62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42,40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305806"/>
                  </a:ext>
                </a:extLst>
              </a:tr>
              <a:tr h="497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Hrvatski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jezik</a:t>
                      </a:r>
                      <a:r>
                        <a:rPr lang="en-US" sz="1600" b="1" u="none" strike="noStrike" dirty="0">
                          <a:effectLst/>
                        </a:rPr>
                        <a:t> 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57,00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51,82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19045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29,87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478911"/>
                  </a:ext>
                </a:extLst>
              </a:tr>
              <a:tr h="497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Matematika</a:t>
                      </a:r>
                      <a:r>
                        <a:rPr lang="en-US" sz="1600" b="1" u="none" strike="noStrike" dirty="0">
                          <a:effectLst/>
                        </a:rPr>
                        <a:t> (B)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38,04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52,12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61356"/>
                  </a:ext>
                </a:extLst>
              </a:tr>
              <a:tr h="575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Politika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i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effectLst/>
                        </a:rPr>
                        <a:t>gospodarstvo</a:t>
                      </a:r>
                      <a:r>
                        <a:rPr lang="en-US" sz="1600" b="1" u="none" strike="noStrike" dirty="0">
                          <a:effectLst/>
                        </a:rPr>
                        <a:t> 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21,25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40,09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45,04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565508"/>
                  </a:ext>
                </a:extLst>
              </a:tr>
            </a:tbl>
          </a:graphicData>
        </a:graphic>
      </p:graphicFrame>
      <p:pic>
        <p:nvPicPr>
          <p:cNvPr id="2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1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9533" y="2328193"/>
            <a:ext cx="1808375" cy="28153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razredima  4E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77;p25"/>
          <p:cNvGrpSpPr/>
          <p:nvPr/>
        </p:nvGrpSpPr>
        <p:grpSpPr>
          <a:xfrm>
            <a:off x="-114300" y="-542694"/>
            <a:ext cx="9125564" cy="5812406"/>
            <a:chOff x="-152400" y="-723592"/>
            <a:chExt cx="12167419" cy="7749875"/>
          </a:xfrm>
        </p:grpSpPr>
        <p:sp>
          <p:nvSpPr>
            <p:cNvPr id="14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5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6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84799"/>
              </p:ext>
            </p:extLst>
          </p:nvPr>
        </p:nvGraphicFramePr>
        <p:xfrm>
          <a:off x="284481" y="945130"/>
          <a:ext cx="8649545" cy="4134875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23626">
                  <a:extLst>
                    <a:ext uri="{9D8B030D-6E8A-4147-A177-3AD203B41FA5}">
                      <a16:colId xmlns:a16="http://schemas.microsoft.com/office/drawing/2014/main" val="2369017991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1590127138"/>
                    </a:ext>
                  </a:extLst>
                </a:gridCol>
                <a:gridCol w="1125311">
                  <a:extLst>
                    <a:ext uri="{9D8B030D-6E8A-4147-A177-3AD203B41FA5}">
                      <a16:colId xmlns:a16="http://schemas.microsoft.com/office/drawing/2014/main" val="3371702538"/>
                    </a:ext>
                  </a:extLst>
                </a:gridCol>
                <a:gridCol w="1109550">
                  <a:extLst>
                    <a:ext uri="{9D8B030D-6E8A-4147-A177-3AD203B41FA5}">
                      <a16:colId xmlns:a16="http://schemas.microsoft.com/office/drawing/2014/main" val="2329319790"/>
                    </a:ext>
                  </a:extLst>
                </a:gridCol>
                <a:gridCol w="1169772">
                  <a:extLst>
                    <a:ext uri="{9D8B030D-6E8A-4147-A177-3AD203B41FA5}">
                      <a16:colId xmlns:a16="http://schemas.microsoft.com/office/drawing/2014/main" val="1011560206"/>
                    </a:ext>
                  </a:extLst>
                </a:gridCol>
                <a:gridCol w="1165648">
                  <a:extLst>
                    <a:ext uri="{9D8B030D-6E8A-4147-A177-3AD203B41FA5}">
                      <a16:colId xmlns:a16="http://schemas.microsoft.com/office/drawing/2014/main" val="535695527"/>
                    </a:ext>
                  </a:extLst>
                </a:gridCol>
                <a:gridCol w="1220918">
                  <a:extLst>
                    <a:ext uri="{9D8B030D-6E8A-4147-A177-3AD203B41FA5}">
                      <a16:colId xmlns:a16="http://schemas.microsoft.com/office/drawing/2014/main" val="3038386752"/>
                    </a:ext>
                  </a:extLst>
                </a:gridCol>
              </a:tblGrid>
              <a:tr h="506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predmet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broj učenika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prosječno bodova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prosječni postotak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prosječna ocjena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prosječni rang u generaciji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prosječni 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  <a:effectLst/>
                        </a:rPr>
                        <a:t>centil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40970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Biologija 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36,25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3067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32,98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3642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Engleski jezik (A)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67,15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79,00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3,93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8162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54,93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52805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Engleski jezik (B)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28,40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47,33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2,20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5655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33,75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87089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Francuski jezik (A)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55,39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69,24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3,50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30,19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562871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Glazbena umjetnost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1,32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261943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Hrvatski jezik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62,33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56,67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2,83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16340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39,84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993971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Likovna umjetnost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56,00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60,87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2,75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664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55,26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417809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Matematika (A)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23,00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38,33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7872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32,63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278870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Matematika (B)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15,29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38,24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2,12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7588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52,08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667385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Njemački jezik (A)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71,40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84,00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85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76,54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087977"/>
                  </a:ext>
                </a:extLst>
              </a:tr>
              <a:tr h="372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Politika i gospodarstvo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17,38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32,78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1,63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2761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33,76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580525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Povijest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32,67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51,85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2,67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395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38,00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296086"/>
                  </a:ext>
                </a:extLst>
              </a:tr>
              <a:tr h="23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Psihologija 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16,00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29,63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2375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12,62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25" marR="23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063440"/>
                  </a:ext>
                </a:extLst>
              </a:tr>
            </a:tbl>
          </a:graphicData>
        </a:graphic>
      </p:graphicFrame>
      <p:pic>
        <p:nvPicPr>
          <p:cNvPr id="17" name="Google Shape;3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5362" y="2328193"/>
            <a:ext cx="1808375" cy="281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razredima  4H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  <p:pic>
        <p:nvPicPr>
          <p:cNvPr id="19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77;p25"/>
          <p:cNvGrpSpPr/>
          <p:nvPr/>
        </p:nvGrpSpPr>
        <p:grpSpPr>
          <a:xfrm>
            <a:off x="2143125" y="-561744"/>
            <a:ext cx="9125564" cy="5812406"/>
            <a:chOff x="-152400" y="-723592"/>
            <a:chExt cx="12167419" cy="7749875"/>
          </a:xfrm>
        </p:grpSpPr>
        <p:sp>
          <p:nvSpPr>
            <p:cNvPr id="9" name="Google Shape;278;p25"/>
            <p:cNvSpPr/>
            <p:nvPr/>
          </p:nvSpPr>
          <p:spPr>
            <a:xfrm>
              <a:off x="-152400" y="168283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" name="Google Shape;1556;p61"/>
          <p:cNvSpPr txBox="1">
            <a:spLocks/>
          </p:cNvSpPr>
          <p:nvPr/>
        </p:nvSpPr>
        <p:spPr>
          <a:xfrm>
            <a:off x="1906351" y="20751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Upisi na fakultete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  <p:pic>
        <p:nvPicPr>
          <p:cNvPr id="3" name="Google Shape;267;p13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280" y="852240"/>
            <a:ext cx="6847395" cy="34679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03258"/>
              </p:ext>
            </p:extLst>
          </p:nvPr>
        </p:nvGraphicFramePr>
        <p:xfrm>
          <a:off x="488880" y="4445710"/>
          <a:ext cx="6847396" cy="55626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083151">
                  <a:extLst>
                    <a:ext uri="{9D8B030D-6E8A-4147-A177-3AD203B41FA5}">
                      <a16:colId xmlns:a16="http://schemas.microsoft.com/office/drawing/2014/main" val="2906385150"/>
                    </a:ext>
                  </a:extLst>
                </a:gridCol>
                <a:gridCol w="715993">
                  <a:extLst>
                    <a:ext uri="{9D8B030D-6E8A-4147-A177-3AD203B41FA5}">
                      <a16:colId xmlns:a16="http://schemas.microsoft.com/office/drawing/2014/main" val="311562198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21789117"/>
                    </a:ext>
                  </a:extLst>
                </a:gridCol>
                <a:gridCol w="790576">
                  <a:extLst>
                    <a:ext uri="{9D8B030D-6E8A-4147-A177-3AD203B41FA5}">
                      <a16:colId xmlns:a16="http://schemas.microsoft.com/office/drawing/2014/main" val="1914771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1414956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96838749"/>
                    </a:ext>
                  </a:extLst>
                </a:gridCol>
                <a:gridCol w="923926">
                  <a:extLst>
                    <a:ext uri="{9D8B030D-6E8A-4147-A177-3AD203B41FA5}">
                      <a16:colId xmlns:a16="http://schemas.microsoft.com/office/drawing/2014/main" val="1616217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71206708"/>
                    </a:ext>
                  </a:extLst>
                </a:gridCol>
              </a:tblGrid>
              <a:tr h="349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2022./23.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11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35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72,91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31 </a:t>
                      </a:r>
                    </a:p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26+5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88,57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maranth" panose="02000503050000020004" pitchFamily="2" charset="0"/>
                        </a:rPr>
                        <a:t>64,58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889075"/>
                  </a:ext>
                </a:extLst>
              </a:tr>
            </a:tbl>
          </a:graphicData>
        </a:graphic>
      </p:graphicFrame>
      <p:pic>
        <p:nvPicPr>
          <p:cNvPr id="6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1;p30"/>
          <p:cNvSpPr/>
          <p:nvPr/>
        </p:nvSpPr>
        <p:spPr>
          <a:xfrm>
            <a:off x="7229475" y="2847975"/>
            <a:ext cx="2009670" cy="2295525"/>
          </a:xfrm>
          <a:custGeom>
            <a:avLst/>
            <a:gdLst/>
            <a:ahLst/>
            <a:cxnLst/>
            <a:rect l="l" t="t" r="r" b="b"/>
            <a:pathLst>
              <a:path w="1800120" h="1986339" extrusionOk="0">
                <a:moveTo>
                  <a:pt x="0" y="0"/>
                </a:moveTo>
                <a:lnTo>
                  <a:pt x="1800119" y="0"/>
                </a:lnTo>
                <a:lnTo>
                  <a:pt x="1800119" y="1986339"/>
                </a:lnTo>
                <a:lnTo>
                  <a:pt x="0" y="1986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94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1857"/>
              </p:ext>
            </p:extLst>
          </p:nvPr>
        </p:nvGraphicFramePr>
        <p:xfrm>
          <a:off x="187201" y="70673"/>
          <a:ext cx="8373600" cy="4968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54399">
                  <a:extLst>
                    <a:ext uri="{9D8B030D-6E8A-4147-A177-3AD203B41FA5}">
                      <a16:colId xmlns:a16="http://schemas.microsoft.com/office/drawing/2014/main" val="647860367"/>
                    </a:ext>
                  </a:extLst>
                </a:gridCol>
                <a:gridCol w="1677600">
                  <a:extLst>
                    <a:ext uri="{9D8B030D-6E8A-4147-A177-3AD203B41FA5}">
                      <a16:colId xmlns:a16="http://schemas.microsoft.com/office/drawing/2014/main" val="3450938025"/>
                    </a:ext>
                  </a:extLst>
                </a:gridCol>
                <a:gridCol w="3522807">
                  <a:extLst>
                    <a:ext uri="{9D8B030D-6E8A-4147-A177-3AD203B41FA5}">
                      <a16:colId xmlns:a16="http://schemas.microsoft.com/office/drawing/2014/main" val="3453627532"/>
                    </a:ext>
                  </a:extLst>
                </a:gridCol>
                <a:gridCol w="719837">
                  <a:extLst>
                    <a:ext uri="{9D8B030D-6E8A-4147-A177-3AD203B41FA5}">
                      <a16:colId xmlns:a16="http://schemas.microsoft.com/office/drawing/2014/main" val="3908317968"/>
                    </a:ext>
                  </a:extLst>
                </a:gridCol>
                <a:gridCol w="998957">
                  <a:extLst>
                    <a:ext uri="{9D8B030D-6E8A-4147-A177-3AD203B41FA5}">
                      <a16:colId xmlns:a16="http://schemas.microsoft.com/office/drawing/2014/main" val="2904710860"/>
                    </a:ext>
                  </a:extLst>
                </a:gridCol>
              </a:tblGrid>
              <a:tr h="137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Nositelj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Izvođač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Studij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Predmeta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err="1">
                          <a:effectLst/>
                        </a:rPr>
                        <a:t>Broj</a:t>
                      </a:r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upisanih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67372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Sveučilište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Josipa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Jurja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Strossmayera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Osijeku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effectLst/>
                        </a:rPr>
                        <a:t>Akademija za umjetnost i kulturu u Osijeku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Kultura</a:t>
                      </a:r>
                      <a:r>
                        <a:rPr lang="en-US" sz="1000" b="0" u="none" strike="noStrike" dirty="0">
                          <a:effectLst/>
                        </a:rPr>
                        <a:t>, </a:t>
                      </a:r>
                      <a:r>
                        <a:rPr lang="en-US" sz="1000" b="0" u="none" strike="noStrike" dirty="0" err="1">
                          <a:effectLst/>
                        </a:rPr>
                        <a:t>mediji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menadžment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izvanredni</a:t>
                      </a:r>
                      <a:r>
                        <a:rPr lang="en-US" sz="1000" b="0" u="none" strike="noStrike" dirty="0">
                          <a:effectLst/>
                        </a:rPr>
                        <a:t>), Osijek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69094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Josipa Jurja Strossmayera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>
                          <a:effectLst/>
                        </a:rPr>
                        <a:t>Akademija za umjetnost i kulturu u Osijeku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Kultura</a:t>
                      </a:r>
                      <a:r>
                        <a:rPr lang="en-US" sz="1000" b="0" u="none" strike="noStrike" dirty="0">
                          <a:effectLst/>
                        </a:rPr>
                        <a:t>, </a:t>
                      </a:r>
                      <a:r>
                        <a:rPr lang="en-US" sz="1000" b="0" u="none" strike="noStrike" dirty="0" err="1">
                          <a:effectLst/>
                        </a:rPr>
                        <a:t>mediji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menadžment</a:t>
                      </a:r>
                      <a:r>
                        <a:rPr lang="en-US" sz="1000" b="0" u="none" strike="noStrike" dirty="0">
                          <a:effectLst/>
                        </a:rPr>
                        <a:t>, Osijek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065065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Sveučilište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Josipa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Jurja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Strossmayera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Osijeku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Ekonomski fakultet Sveučilišta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u="none" strike="noStrike">
                          <a:effectLst/>
                        </a:rPr>
                        <a:t>Ekonomija i poslovna ekonomija, Osijek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376378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Josipa Jurja Strossmayera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Fakultet turizma i ruralnog razvoja u Požegi Sveučilišta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Enogastronomija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stručni</a:t>
                      </a:r>
                      <a:r>
                        <a:rPr lang="en-US" sz="1000" b="0" u="none" strike="noStrike" dirty="0">
                          <a:effectLst/>
                        </a:rPr>
                        <a:t>), </a:t>
                      </a:r>
                      <a:r>
                        <a:rPr lang="en-US" sz="1000" b="0" u="none" strike="noStrike" dirty="0" err="1">
                          <a:effectLst/>
                        </a:rPr>
                        <a:t>Požega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48065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Josipa Jurja Strossmayera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turizma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ruralnog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razvoja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Požegi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Osijeku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Računovodstvo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izvanredni</a:t>
                      </a:r>
                      <a:r>
                        <a:rPr lang="en-US" sz="1000" b="0" u="none" strike="noStrike" dirty="0">
                          <a:effectLst/>
                        </a:rPr>
                        <a:t>, </a:t>
                      </a:r>
                      <a:r>
                        <a:rPr lang="en-US" sz="1000" b="0" u="none" strike="noStrike" dirty="0" err="1">
                          <a:effectLst/>
                        </a:rPr>
                        <a:t>stručni</a:t>
                      </a:r>
                      <a:r>
                        <a:rPr lang="en-US" sz="1000" b="0" u="none" strike="noStrike" dirty="0">
                          <a:effectLst/>
                        </a:rPr>
                        <a:t>), </a:t>
                      </a:r>
                      <a:r>
                        <a:rPr lang="en-US" sz="1000" b="0" u="none" strike="noStrike" dirty="0" err="1">
                          <a:effectLst/>
                        </a:rPr>
                        <a:t>Požega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044733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Josipa Jurja Strossmayera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turizma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ruralnog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razvoja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Požegi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Osijeku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Računovodstvo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stručni</a:t>
                      </a:r>
                      <a:r>
                        <a:rPr lang="en-US" sz="1000" b="0" u="none" strike="noStrike" dirty="0">
                          <a:effectLst/>
                        </a:rPr>
                        <a:t>), </a:t>
                      </a:r>
                      <a:r>
                        <a:rPr lang="en-US" sz="1000" b="0" u="none" strike="noStrike" dirty="0" err="1">
                          <a:effectLst/>
                        </a:rPr>
                        <a:t>Požega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768369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Josipa Jurja Strossmayera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turizma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ruralnog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razvoja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Požegi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Osijeku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Turizam</a:t>
                      </a:r>
                      <a:r>
                        <a:rPr lang="en-US" sz="1000" b="0" u="none" strike="noStrike" dirty="0">
                          <a:effectLst/>
                        </a:rPr>
                        <a:t>, </a:t>
                      </a:r>
                      <a:r>
                        <a:rPr lang="en-US" sz="1000" b="0" u="none" strike="noStrike" dirty="0" err="1">
                          <a:effectLst/>
                        </a:rPr>
                        <a:t>Požega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65123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Josipa Jurja Strossmayera u Osijeku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effectLst/>
                        </a:rPr>
                        <a:t>Fakultet za odgojne i obrazovne znanosti Sveučilišta u Osijeku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u="none" strike="noStrike">
                          <a:effectLst/>
                        </a:rPr>
                        <a:t>Rani i predškolski odgoj i obrazovanje, Osijek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144816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Jurja Dobrile u Puli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Filozofski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u Puli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u="none" strike="noStrike" dirty="0">
                          <a:effectLst/>
                        </a:rPr>
                        <a:t>Japanski jezik i kultura (jednopredmetni), Pula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011352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Jurja Dobrile u Puli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Filozofski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u Puli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u="none" strike="noStrike" dirty="0">
                          <a:effectLst/>
                        </a:rPr>
                        <a:t>Jezična i interkulturalna medijacija, Pula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479236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Rijeci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Ekonomski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Rijeci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Poslovna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ekonomija</a:t>
                      </a:r>
                      <a:r>
                        <a:rPr lang="en-US" sz="1000" b="0" u="none" strike="noStrike" dirty="0">
                          <a:effectLst/>
                        </a:rPr>
                        <a:t>; </a:t>
                      </a:r>
                      <a:r>
                        <a:rPr lang="en-US" sz="1000" b="0" u="none" strike="noStrike" dirty="0" err="1">
                          <a:effectLst/>
                        </a:rPr>
                        <a:t>smjer</a:t>
                      </a:r>
                      <a:r>
                        <a:rPr lang="en-US" sz="1000" b="0" u="none" strike="noStrike" dirty="0">
                          <a:effectLst/>
                        </a:rPr>
                        <a:t>: </a:t>
                      </a:r>
                      <a:r>
                        <a:rPr lang="en-US" sz="1000" b="0" u="none" strike="noStrike" dirty="0" err="1">
                          <a:effectLst/>
                        </a:rPr>
                        <a:t>Međunarodno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poslovanje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na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engleskome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jeziku</a:t>
                      </a:r>
                      <a:r>
                        <a:rPr lang="en-US" sz="1000" b="0" u="none" strike="noStrike" dirty="0">
                          <a:effectLst/>
                        </a:rPr>
                        <a:t>), Rijeka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34330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Rijeci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za</a:t>
                      </a:r>
                      <a:r>
                        <a:rPr lang="en-US" sz="700" u="none" strike="noStrike" dirty="0">
                          <a:effectLst/>
                        </a:rPr>
                        <a:t>  </a:t>
                      </a:r>
                      <a:r>
                        <a:rPr lang="en-US" sz="700" u="none" strike="noStrike" dirty="0" err="1">
                          <a:effectLst/>
                        </a:rPr>
                        <a:t>menadžment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turizmu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ugostiteljstvu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Rijeci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Poslovna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ekonomija</a:t>
                      </a:r>
                      <a:r>
                        <a:rPr lang="en-US" sz="1000" b="0" u="none" strike="noStrike" dirty="0">
                          <a:effectLst/>
                        </a:rPr>
                        <a:t> u </a:t>
                      </a:r>
                      <a:r>
                        <a:rPr lang="en-US" sz="1000" b="0" u="none" strike="noStrike" dirty="0" err="1">
                          <a:effectLst/>
                        </a:rPr>
                        <a:t>turizmu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ugostiteljstvu</a:t>
                      </a:r>
                      <a:r>
                        <a:rPr lang="en-US" sz="1000" b="0" u="none" strike="noStrike" dirty="0">
                          <a:effectLst/>
                        </a:rPr>
                        <a:t>, </a:t>
                      </a:r>
                      <a:r>
                        <a:rPr lang="en-US" sz="1000" b="0" u="none" strike="noStrike" dirty="0" err="1">
                          <a:effectLst/>
                        </a:rPr>
                        <a:t>Opatija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648356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Ekonomski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Zagrebu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Poslovna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ekonomija</a:t>
                      </a:r>
                      <a:r>
                        <a:rPr lang="en-US" sz="1000" b="0" u="none" strike="noStrike" dirty="0">
                          <a:effectLst/>
                        </a:rPr>
                        <a:t>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358671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političkih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znanosti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Zagrebu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Novinarstvo</a:t>
                      </a:r>
                      <a:r>
                        <a:rPr lang="en-US" sz="1000" b="0" u="none" strike="noStrike" dirty="0">
                          <a:effectLst/>
                        </a:rPr>
                        <a:t>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1118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Filozofski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Zagrebu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Francuski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jezik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književnost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dvopredmetni</a:t>
                      </a:r>
                      <a:r>
                        <a:rPr lang="en-US" sz="1000" b="0" u="none" strike="noStrike" dirty="0">
                          <a:effectLst/>
                        </a:rPr>
                        <a:t>),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20198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Filozofski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fakultet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Sveučilišta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Zagrebu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Lingvistika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dvopredmetni</a:t>
                      </a:r>
                      <a:r>
                        <a:rPr lang="en-US" sz="1000" b="0" u="none" strike="noStrike" dirty="0">
                          <a:effectLst/>
                        </a:rPr>
                        <a:t>),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751570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Filozofski fakultet Sveučilišta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Portugalski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jezik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i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književnost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dvopredmetni</a:t>
                      </a:r>
                      <a:r>
                        <a:rPr lang="en-US" sz="1000" b="0" u="none" strike="noStrike" dirty="0">
                          <a:effectLst/>
                        </a:rPr>
                        <a:t>),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262208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Filozofski fakultet Sveučilišta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Talijanistika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dvopredmetni</a:t>
                      </a:r>
                      <a:r>
                        <a:rPr lang="en-US" sz="1000" b="0" u="none" strike="noStrike" dirty="0">
                          <a:effectLst/>
                        </a:rPr>
                        <a:t>),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561078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Kineziološki fakultet Sveučilišta u Zagrebu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Izobrazba</a:t>
                      </a:r>
                      <a:r>
                        <a:rPr lang="en-US" sz="1000" b="0" u="none" strike="noStrike" dirty="0"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effectLst/>
                        </a:rPr>
                        <a:t>trenera</a:t>
                      </a:r>
                      <a:r>
                        <a:rPr lang="en-US" sz="1000" b="0" u="none" strike="noStrike" dirty="0">
                          <a:effectLst/>
                        </a:rPr>
                        <a:t>; </a:t>
                      </a:r>
                      <a:r>
                        <a:rPr lang="en-US" sz="1000" b="0" u="none" strike="noStrike" dirty="0" err="1">
                          <a:effectLst/>
                        </a:rPr>
                        <a:t>smjer</a:t>
                      </a:r>
                      <a:r>
                        <a:rPr lang="en-US" sz="1000" b="0" u="none" strike="noStrike" dirty="0">
                          <a:effectLst/>
                        </a:rPr>
                        <a:t>: </a:t>
                      </a:r>
                      <a:r>
                        <a:rPr lang="en-US" sz="1000" b="0" u="none" strike="noStrike" dirty="0" err="1">
                          <a:effectLst/>
                        </a:rPr>
                        <a:t>Fitnes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izvanredni</a:t>
                      </a:r>
                      <a:r>
                        <a:rPr lang="en-US" sz="1000" b="0" u="none" strike="noStrike" dirty="0">
                          <a:effectLst/>
                        </a:rPr>
                        <a:t>, </a:t>
                      </a:r>
                      <a:r>
                        <a:rPr lang="en-US" sz="1000" b="0" u="none" strike="noStrike" dirty="0" err="1">
                          <a:effectLst/>
                        </a:rPr>
                        <a:t>stručni</a:t>
                      </a:r>
                      <a:r>
                        <a:rPr lang="en-US" sz="1000" b="0" u="none" strike="noStrike" dirty="0">
                          <a:effectLst/>
                        </a:rPr>
                        <a:t>), Zagreb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565403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VERN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Sveučilište VERN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u="none" strike="noStrike" dirty="0">
                          <a:effectLst/>
                        </a:rPr>
                        <a:t>Cyber komunikacije i znanost o mreži, Zagreb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393340"/>
                  </a:ext>
                </a:extLst>
              </a:tr>
              <a:tr h="1975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Veleučilište u Virovitici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Veleučilište</a:t>
                      </a:r>
                      <a:r>
                        <a:rPr lang="en-US" sz="700" u="none" strike="noStrike" dirty="0">
                          <a:effectLst/>
                        </a:rPr>
                        <a:t> u </a:t>
                      </a:r>
                      <a:r>
                        <a:rPr lang="en-US" sz="700" u="none" strike="noStrike" dirty="0" err="1">
                          <a:effectLst/>
                        </a:rPr>
                        <a:t>Virovitici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 err="1">
                          <a:effectLst/>
                        </a:rPr>
                        <a:t>Poduzetništvo</a:t>
                      </a:r>
                      <a:r>
                        <a:rPr lang="en-US" sz="1000" b="0" u="none" strike="noStrike" dirty="0">
                          <a:effectLst/>
                        </a:rPr>
                        <a:t> (</a:t>
                      </a:r>
                      <a:r>
                        <a:rPr lang="en-US" sz="1000" b="0" u="none" strike="noStrike" dirty="0" err="1">
                          <a:effectLst/>
                        </a:rPr>
                        <a:t>stručni</a:t>
                      </a:r>
                      <a:r>
                        <a:rPr lang="en-US" sz="1000" b="0" u="none" strike="noStrike" dirty="0">
                          <a:effectLst/>
                        </a:rPr>
                        <a:t>), </a:t>
                      </a:r>
                      <a:r>
                        <a:rPr lang="en-US" sz="1000" b="0" u="none" strike="noStrike" dirty="0" err="1">
                          <a:effectLst/>
                        </a:rPr>
                        <a:t>Virovitica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0" marR="3940" marT="3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37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0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3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4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  <p:pic>
        <p:nvPicPr>
          <p:cNvPr id="6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90176"/>
              </p:ext>
            </p:extLst>
          </p:nvPr>
        </p:nvGraphicFramePr>
        <p:xfrm>
          <a:off x="633599" y="1308354"/>
          <a:ext cx="7912801" cy="35020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Amaranth" panose="0200050305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8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8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8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r>
                        <a:rPr lang="hr-HR" sz="1800" baseline="0" dirty="0" smtClean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hr-HR" sz="1200" baseline="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</a:rPr>
                        <a:t>(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9M</a:t>
                      </a:r>
                      <a:r>
                        <a:rPr lang="hr-HR" sz="1200" baseline="0" dirty="0" smtClean="0">
                          <a:solidFill>
                            <a:schemeClr val="tx1"/>
                          </a:solidFill>
                          <a:effectLst/>
                          <a:latin typeface="Amaranth" panose="0200050305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50Ž)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91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77;p25"/>
          <p:cNvGrpSpPr/>
          <p:nvPr/>
        </p:nvGrpSpPr>
        <p:grpSpPr>
          <a:xfrm>
            <a:off x="18436" y="-1181100"/>
            <a:ext cx="9125564" cy="6727707"/>
            <a:chOff x="-226308" y="-723592"/>
            <a:chExt cx="12167419" cy="11230888"/>
          </a:xfrm>
        </p:grpSpPr>
        <p:sp>
          <p:nvSpPr>
            <p:cNvPr id="5" name="Google Shape;278;p25"/>
            <p:cNvSpPr/>
            <p:nvPr/>
          </p:nvSpPr>
          <p:spPr>
            <a:xfrm>
              <a:off x="-226308" y="3649296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28438"/>
              </p:ext>
            </p:extLst>
          </p:nvPr>
        </p:nvGraphicFramePr>
        <p:xfrm>
          <a:off x="326326" y="1133364"/>
          <a:ext cx="8220074" cy="200279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77598">
                  <a:extLst>
                    <a:ext uri="{9D8B030D-6E8A-4147-A177-3AD203B41FA5}">
                      <a16:colId xmlns:a16="http://schemas.microsoft.com/office/drawing/2014/main" val="2373251614"/>
                    </a:ext>
                  </a:extLst>
                </a:gridCol>
                <a:gridCol w="2177598">
                  <a:extLst>
                    <a:ext uri="{9D8B030D-6E8A-4147-A177-3AD203B41FA5}">
                      <a16:colId xmlns:a16="http://schemas.microsoft.com/office/drawing/2014/main" val="974686332"/>
                    </a:ext>
                  </a:extLst>
                </a:gridCol>
                <a:gridCol w="2177598">
                  <a:extLst>
                    <a:ext uri="{9D8B030D-6E8A-4147-A177-3AD203B41FA5}">
                      <a16:colId xmlns:a16="http://schemas.microsoft.com/office/drawing/2014/main" val="156396863"/>
                    </a:ext>
                  </a:extLst>
                </a:gridCol>
                <a:gridCol w="706639">
                  <a:extLst>
                    <a:ext uri="{9D8B030D-6E8A-4147-A177-3AD203B41FA5}">
                      <a16:colId xmlns:a16="http://schemas.microsoft.com/office/drawing/2014/main" val="1691945799"/>
                    </a:ext>
                  </a:extLst>
                </a:gridCol>
                <a:gridCol w="980641">
                  <a:extLst>
                    <a:ext uri="{9D8B030D-6E8A-4147-A177-3AD203B41FA5}">
                      <a16:colId xmlns:a16="http://schemas.microsoft.com/office/drawing/2014/main" val="3245786031"/>
                    </a:ext>
                  </a:extLst>
                </a:gridCol>
              </a:tblGrid>
              <a:tr h="24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Nositelj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Izvođač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Studij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Predmeta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Broj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upisanih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37076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Sveučilište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Josipa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Jurja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Strossmayera</a:t>
                      </a:r>
                      <a:r>
                        <a:rPr lang="en-US" sz="1050" u="none" strike="noStrike" dirty="0">
                          <a:effectLst/>
                        </a:rPr>
                        <a:t> u </a:t>
                      </a:r>
                      <a:r>
                        <a:rPr lang="en-US" sz="1050" u="none" strike="noStrike" dirty="0" err="1">
                          <a:effectLst/>
                        </a:rPr>
                        <a:t>Osijeku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Fakultet turizma i ruralnog razvoja u Požegi Sveučilišta u Osijeku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Računovodstvo (izvanredni, stručni), Požega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69596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Sveučilište Josipa Jurja Strossmayera u Osijeku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Pravni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fakultet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Sveučilišta</a:t>
                      </a:r>
                      <a:r>
                        <a:rPr lang="en-US" sz="1050" u="none" strike="noStrike" dirty="0">
                          <a:effectLst/>
                        </a:rPr>
                        <a:t> u </a:t>
                      </a:r>
                      <a:r>
                        <a:rPr lang="en-US" sz="1050" u="none" strike="noStrike" dirty="0" err="1">
                          <a:effectLst/>
                        </a:rPr>
                        <a:t>Osijeku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Upravni studij (stručni), Osijek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993793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Sveučilište u Zagrebu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Učiteljski fakultet Sveučilišta u Zagrebu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u="none" strike="noStrike">
                          <a:effectLst/>
                        </a:rPr>
                        <a:t>Rani i predškolski odgoj i obrazovanje, Petrinja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37277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Veleučilište</a:t>
                      </a:r>
                      <a:r>
                        <a:rPr lang="en-US" sz="1050" u="none" strike="noStrike" dirty="0">
                          <a:effectLst/>
                        </a:rPr>
                        <a:t> u </a:t>
                      </a:r>
                      <a:r>
                        <a:rPr lang="en-US" sz="1050" u="none" strike="noStrike" dirty="0" err="1">
                          <a:effectLst/>
                        </a:rPr>
                        <a:t>Virovitici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Veleučilište u Virovitici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Menadžment; smjer: Menadžment ruralnog turizma (stručni), Virovitica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429674"/>
                  </a:ext>
                </a:extLst>
              </a:tr>
            </a:tbl>
          </a:graphicData>
        </a:graphic>
      </p:graphicFrame>
      <p:sp>
        <p:nvSpPr>
          <p:cNvPr id="3" name="Google Shape;358;p30"/>
          <p:cNvSpPr/>
          <p:nvPr/>
        </p:nvSpPr>
        <p:spPr>
          <a:xfrm>
            <a:off x="1454759" y="3519008"/>
            <a:ext cx="5463062" cy="1711103"/>
          </a:xfrm>
          <a:custGeom>
            <a:avLst/>
            <a:gdLst/>
            <a:ahLst/>
            <a:cxnLst/>
            <a:rect l="l" t="t" r="r" b="b"/>
            <a:pathLst>
              <a:path w="3458434" h="949497" extrusionOk="0">
                <a:moveTo>
                  <a:pt x="0" y="0"/>
                </a:moveTo>
                <a:lnTo>
                  <a:pt x="3458434" y="0"/>
                </a:lnTo>
                <a:lnTo>
                  <a:pt x="3458434" y="949497"/>
                </a:lnTo>
                <a:lnTo>
                  <a:pt x="0" y="949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56;p61"/>
          <p:cNvSpPr txBox="1">
            <a:spLocks/>
          </p:cNvSpPr>
          <p:nvPr/>
        </p:nvSpPr>
        <p:spPr>
          <a:xfrm>
            <a:off x="1634056" y="326169"/>
            <a:ext cx="59803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Upisi na fakultete – jesenski rok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77;p25"/>
          <p:cNvGrpSpPr/>
          <p:nvPr/>
        </p:nvGrpSpPr>
        <p:grpSpPr>
          <a:xfrm>
            <a:off x="18436" y="-1181100"/>
            <a:ext cx="9125564" cy="6727707"/>
            <a:chOff x="-226308" y="-723592"/>
            <a:chExt cx="12167419" cy="11230888"/>
          </a:xfrm>
        </p:grpSpPr>
        <p:sp>
          <p:nvSpPr>
            <p:cNvPr id="26" name="Google Shape;278;p25"/>
            <p:cNvSpPr/>
            <p:nvPr/>
          </p:nvSpPr>
          <p:spPr>
            <a:xfrm>
              <a:off x="-226308" y="3649296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7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8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967" name="Google Shape;1967;p7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768" y="3903890"/>
            <a:ext cx="872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SzPts val="2400"/>
            </a:pPr>
            <a:r>
              <a:rPr lang="hr-HR" sz="2400" b="1" dirty="0" smtClean="0">
                <a:latin typeface="Amaranth" panose="02000503050000020004" pitchFamily="2" charset="0"/>
              </a:rPr>
              <a:t>Razne studije upisalo je 31 ili 88,57% od ukupno 35 učenika koji su položili maturu, što je za 11,65% </a:t>
            </a:r>
            <a:r>
              <a:rPr lang="hr-HR" sz="2400" b="1" dirty="0" smtClean="0">
                <a:solidFill>
                  <a:srgbClr val="00B050"/>
                </a:solidFill>
                <a:latin typeface="Amaranth" panose="02000503050000020004" pitchFamily="2" charset="0"/>
              </a:rPr>
              <a:t>više</a:t>
            </a:r>
            <a:r>
              <a:rPr lang="hr-HR" sz="2400" b="1" dirty="0" smtClean="0">
                <a:latin typeface="Amaranth" panose="02000503050000020004" pitchFamily="2" charset="0"/>
              </a:rPr>
              <a:t> nego u školskoj godini 2021./2022.</a:t>
            </a:r>
            <a:endParaRPr lang="en-US" sz="2400" dirty="0">
              <a:latin typeface="Amaranth" panose="02000503050000020004" pitchFamily="2" charset="0"/>
            </a:endParaRPr>
          </a:p>
        </p:txBody>
      </p:sp>
      <p:pic>
        <p:nvPicPr>
          <p:cNvPr id="17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56;p61"/>
          <p:cNvSpPr txBox="1">
            <a:spLocks/>
          </p:cNvSpPr>
          <p:nvPr/>
        </p:nvSpPr>
        <p:spPr>
          <a:xfrm>
            <a:off x="1886945" y="283960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Osvrt na rezultate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781" y="909697"/>
            <a:ext cx="6753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SzPts val="2400"/>
            </a:pPr>
            <a:r>
              <a:rPr lang="hr-HR" sz="2400" b="1" dirty="0">
                <a:latin typeface="Amaranth" panose="02000503050000020004" pitchFamily="2" charset="0"/>
              </a:rPr>
              <a:t>35 učenika ili 73% položilo je državnu maturu što je 3,47% </a:t>
            </a:r>
            <a:r>
              <a:rPr lang="hr-HR" sz="2400" b="1" dirty="0">
                <a:solidFill>
                  <a:srgbClr val="FF0000"/>
                </a:solidFill>
                <a:latin typeface="Amaranth" panose="02000503050000020004" pitchFamily="2" charset="0"/>
              </a:rPr>
              <a:t>lošije</a:t>
            </a:r>
            <a:r>
              <a:rPr lang="hr-HR" sz="2400" b="1" dirty="0">
                <a:latin typeface="Amaranth" panose="02000503050000020004" pitchFamily="2" charset="0"/>
              </a:rPr>
              <a:t> nego u prošloj školskoj godini. </a:t>
            </a:r>
            <a:endParaRPr lang="hr-HR" sz="2400" dirty="0">
              <a:latin typeface="Amaranth" panose="0200050305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511" y="2173008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latin typeface="Amaranth" panose="02000503050000020004" pitchFamily="2" charset="0"/>
              </a:rPr>
              <a:t>Rezultati su </a:t>
            </a:r>
            <a:r>
              <a:rPr lang="hr-HR" sz="2400" b="1" dirty="0">
                <a:solidFill>
                  <a:srgbClr val="00B050"/>
                </a:solidFill>
                <a:latin typeface="Amaranth" panose="02000503050000020004" pitchFamily="2" charset="0"/>
              </a:rPr>
              <a:t>bolji</a:t>
            </a:r>
            <a:r>
              <a:rPr lang="hr-HR" sz="2400" b="1" dirty="0">
                <a:latin typeface="Amaranth" panose="02000503050000020004" pitchFamily="2" charset="0"/>
              </a:rPr>
              <a:t> iz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00525" y="1898728"/>
            <a:ext cx="396240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SzPts val="2400"/>
            </a:pPr>
            <a:r>
              <a:rPr lang="hr-HR" sz="2400" b="1" dirty="0" smtClean="0">
                <a:latin typeface="Amaranth" panose="02000503050000020004" pitchFamily="2" charset="0"/>
              </a:rPr>
              <a:t>Engleskog </a:t>
            </a:r>
            <a:r>
              <a:rPr lang="hr-HR" sz="2400" b="1" dirty="0">
                <a:latin typeface="Amaranth" panose="02000503050000020004" pitchFamily="2" charset="0"/>
              </a:rPr>
              <a:t>(A) za 6,29%</a:t>
            </a:r>
          </a:p>
          <a:p>
            <a:pPr lvl="0">
              <a:spcBef>
                <a:spcPts val="1000"/>
              </a:spcBef>
              <a:buSzPts val="2400"/>
            </a:pPr>
            <a:r>
              <a:rPr lang="hr-HR" sz="2400" b="1" dirty="0" smtClean="0">
                <a:latin typeface="Amaranth" panose="02000503050000020004" pitchFamily="2" charset="0"/>
              </a:rPr>
              <a:t>Hrvatskog jezika </a:t>
            </a:r>
            <a:r>
              <a:rPr lang="hr-HR" sz="2400" b="1" dirty="0">
                <a:latin typeface="Amaranth" panose="02000503050000020004" pitchFamily="2" charset="0"/>
              </a:rPr>
              <a:t>za 1,03%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9511" y="3155420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latin typeface="Amaranth" panose="02000503050000020004" pitchFamily="2" charset="0"/>
              </a:rPr>
              <a:t>Rezultati su </a:t>
            </a:r>
            <a:r>
              <a:rPr lang="hr-HR" sz="2400" b="1" dirty="0" smtClean="0">
                <a:solidFill>
                  <a:srgbClr val="FF0000"/>
                </a:solidFill>
                <a:latin typeface="Amaranth" panose="02000503050000020004" pitchFamily="2" charset="0"/>
              </a:rPr>
              <a:t>lošiji</a:t>
            </a:r>
            <a:r>
              <a:rPr lang="hr-HR" sz="2400" b="1" dirty="0" smtClean="0">
                <a:latin typeface="Amaranth" panose="02000503050000020004" pitchFamily="2" charset="0"/>
              </a:rPr>
              <a:t> </a:t>
            </a:r>
            <a:r>
              <a:rPr lang="hr-HR" sz="2400" b="1" dirty="0">
                <a:latin typeface="Amaranth" panose="02000503050000020004" pitchFamily="2" charset="0"/>
              </a:rPr>
              <a:t>iz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90993" y="2944653"/>
            <a:ext cx="3461204" cy="959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SzPts val="2400"/>
            </a:pPr>
            <a:r>
              <a:rPr lang="hr-HR" sz="2400" b="1" dirty="0" smtClean="0">
                <a:latin typeface="Amaranth" panose="02000503050000020004" pitchFamily="2" charset="0"/>
              </a:rPr>
              <a:t>Engleskog </a:t>
            </a:r>
            <a:r>
              <a:rPr lang="hr-HR" sz="2400" b="1" dirty="0">
                <a:latin typeface="Amaranth" panose="02000503050000020004" pitchFamily="2" charset="0"/>
              </a:rPr>
              <a:t>(B) za 13,94% </a:t>
            </a:r>
          </a:p>
          <a:p>
            <a:pPr lvl="0">
              <a:spcBef>
                <a:spcPts val="1000"/>
              </a:spcBef>
              <a:buSzPts val="2400"/>
            </a:pPr>
            <a:r>
              <a:rPr lang="hr-HR" sz="2400" b="1" dirty="0">
                <a:latin typeface="Amaranth" panose="02000503050000020004" pitchFamily="2" charset="0"/>
              </a:rPr>
              <a:t>M</a:t>
            </a:r>
            <a:r>
              <a:rPr lang="hr-HR" sz="2400" b="1" dirty="0" smtClean="0">
                <a:latin typeface="Amaranth" panose="02000503050000020004" pitchFamily="2" charset="0"/>
              </a:rPr>
              <a:t>atematika </a:t>
            </a:r>
            <a:r>
              <a:rPr lang="hr-HR" sz="2400" b="1" dirty="0">
                <a:latin typeface="Amaranth" panose="02000503050000020004" pitchFamily="2" charset="0"/>
              </a:rPr>
              <a:t>(B) za 0,61%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2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7;p25"/>
          <p:cNvGrpSpPr/>
          <p:nvPr/>
        </p:nvGrpSpPr>
        <p:grpSpPr>
          <a:xfrm>
            <a:off x="18436" y="-1181100"/>
            <a:ext cx="9125564" cy="6727707"/>
            <a:chOff x="-226308" y="-723592"/>
            <a:chExt cx="12167419" cy="11230888"/>
          </a:xfrm>
        </p:grpSpPr>
        <p:sp>
          <p:nvSpPr>
            <p:cNvPr id="4" name="Google Shape;278;p25"/>
            <p:cNvSpPr/>
            <p:nvPr/>
          </p:nvSpPr>
          <p:spPr>
            <a:xfrm>
              <a:off x="-226308" y="3649296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5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" name="Google Shape;349;p30"/>
          <p:cNvSpPr/>
          <p:nvPr/>
        </p:nvSpPr>
        <p:spPr>
          <a:xfrm>
            <a:off x="-185718" y="3157161"/>
            <a:ext cx="2021719" cy="1986339"/>
          </a:xfrm>
          <a:custGeom>
            <a:avLst/>
            <a:gdLst/>
            <a:ahLst/>
            <a:cxnLst/>
            <a:rect l="l" t="t" r="r" b="b"/>
            <a:pathLst>
              <a:path w="2021719" h="1986339" extrusionOk="0">
                <a:moveTo>
                  <a:pt x="0" y="0"/>
                </a:moveTo>
                <a:lnTo>
                  <a:pt x="2021720" y="0"/>
                </a:lnTo>
                <a:lnTo>
                  <a:pt x="2021720" y="1986339"/>
                </a:lnTo>
                <a:lnTo>
                  <a:pt x="0" y="1986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7" name="Google Shape;277;p25"/>
          <p:cNvGrpSpPr/>
          <p:nvPr/>
        </p:nvGrpSpPr>
        <p:grpSpPr>
          <a:xfrm>
            <a:off x="98765" y="-2809875"/>
            <a:ext cx="9125564" cy="7877175"/>
            <a:chOff x="-226308" y="-723592"/>
            <a:chExt cx="12167419" cy="11230888"/>
          </a:xfrm>
        </p:grpSpPr>
        <p:sp>
          <p:nvSpPr>
            <p:cNvPr id="8" name="Google Shape;278;p25"/>
            <p:cNvSpPr/>
            <p:nvPr/>
          </p:nvSpPr>
          <p:spPr>
            <a:xfrm>
              <a:off x="-226308" y="3649296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1" name="Google Shape;1556;p61">
            <a:hlinkClick r:id="rId4"/>
          </p:cNvPr>
          <p:cNvSpPr txBox="1">
            <a:spLocks/>
          </p:cNvSpPr>
          <p:nvPr/>
        </p:nvSpPr>
        <p:spPr>
          <a:xfrm>
            <a:off x="1912500" y="1228268"/>
            <a:ext cx="5212200" cy="1866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latin typeface="Amaranth" panose="02000503050000020004" pitchFamily="2" charset="0"/>
                <a:hlinkClick r:id="rId4"/>
              </a:rPr>
              <a:t>Izvješće</a:t>
            </a:r>
            <a:r>
              <a:rPr lang="en-US" sz="2800" b="1" dirty="0">
                <a:latin typeface="Amaranth" panose="02000503050000020004" pitchFamily="2" charset="0"/>
                <a:hlinkClick r:id="rId4"/>
              </a:rPr>
              <a:t> o </a:t>
            </a:r>
            <a:r>
              <a:rPr lang="en-US" sz="2800" b="1" dirty="0" err="1">
                <a:latin typeface="Amaranth" panose="02000503050000020004" pitchFamily="2" charset="0"/>
                <a:hlinkClick r:id="rId4"/>
              </a:rPr>
              <a:t>rezultatima</a:t>
            </a:r>
            <a:r>
              <a:rPr lang="en-US" sz="2800" b="1" dirty="0">
                <a:latin typeface="Amaranth" panose="02000503050000020004" pitchFamily="2" charset="0"/>
                <a:hlinkClick r:id="rId4"/>
              </a:rPr>
              <a:t> </a:t>
            </a:r>
            <a:r>
              <a:rPr lang="en-US" sz="2800" b="1" dirty="0" err="1">
                <a:latin typeface="Amaranth" panose="02000503050000020004" pitchFamily="2" charset="0"/>
                <a:hlinkClick r:id="rId4"/>
              </a:rPr>
              <a:t>državne</a:t>
            </a:r>
            <a:r>
              <a:rPr lang="en-US" sz="2800" b="1" dirty="0">
                <a:latin typeface="Amaranth" panose="02000503050000020004" pitchFamily="2" charset="0"/>
                <a:hlinkClick r:id="rId4"/>
              </a:rPr>
              <a:t> mature 2612440 (1).pdf</a:t>
            </a:r>
            <a:endParaRPr lang="pl-PL" sz="2800" b="1" i="1" dirty="0">
              <a:latin typeface="Amaranth" panose="02000503050000020004" pitchFamily="2" charset="0"/>
            </a:endParaRPr>
          </a:p>
        </p:txBody>
      </p:sp>
      <p:sp>
        <p:nvSpPr>
          <p:cNvPr id="12" name="Google Shape;344;p30"/>
          <p:cNvSpPr/>
          <p:nvPr/>
        </p:nvSpPr>
        <p:spPr>
          <a:xfrm>
            <a:off x="6591300" y="2562225"/>
            <a:ext cx="2130307" cy="2524240"/>
          </a:xfrm>
          <a:custGeom>
            <a:avLst/>
            <a:gdLst/>
            <a:ahLst/>
            <a:cxnLst/>
            <a:rect l="l" t="t" r="r" b="b"/>
            <a:pathLst>
              <a:path w="1885093" h="2288428" extrusionOk="0">
                <a:moveTo>
                  <a:pt x="0" y="0"/>
                </a:moveTo>
                <a:lnTo>
                  <a:pt x="1885092" y="0"/>
                </a:lnTo>
                <a:lnTo>
                  <a:pt x="1885092" y="2288428"/>
                </a:lnTo>
                <a:lnTo>
                  <a:pt x="0" y="2288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3" name="Google Shape;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41987" y="2687792"/>
            <a:ext cx="6753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SzPts val="2400"/>
            </a:pPr>
            <a:r>
              <a:rPr lang="hr-HR" sz="3600" b="1" dirty="0" smtClean="0">
                <a:latin typeface="Amaranth" panose="02000503050000020004" pitchFamily="2" charset="0"/>
              </a:rPr>
              <a:t>Hvala na pažnji!</a:t>
            </a:r>
            <a:endParaRPr lang="hr-HR" sz="3600" dirty="0">
              <a:latin typeface="Amaranth" panose="02000503050000020004" pitchFamily="2" charset="0"/>
            </a:endParaRPr>
          </a:p>
        </p:txBody>
      </p:sp>
      <p:sp>
        <p:nvSpPr>
          <p:cNvPr id="15" name="Google Shape;346;p30"/>
          <p:cNvSpPr/>
          <p:nvPr/>
        </p:nvSpPr>
        <p:spPr>
          <a:xfrm>
            <a:off x="5880282" y="2855072"/>
            <a:ext cx="1112748" cy="2288428"/>
          </a:xfrm>
          <a:custGeom>
            <a:avLst/>
            <a:gdLst/>
            <a:ahLst/>
            <a:cxnLst/>
            <a:rect l="l" t="t" r="r" b="b"/>
            <a:pathLst>
              <a:path w="1112748" h="2288428" extrusionOk="0">
                <a:moveTo>
                  <a:pt x="0" y="0"/>
                </a:moveTo>
                <a:lnTo>
                  <a:pt x="1112749" y="0"/>
                </a:lnTo>
                <a:lnTo>
                  <a:pt x="1112749" y="2288428"/>
                </a:lnTo>
                <a:lnTo>
                  <a:pt x="0" y="2288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" name="Google Shape;362;p30"/>
          <p:cNvSpPr/>
          <p:nvPr/>
        </p:nvSpPr>
        <p:spPr>
          <a:xfrm>
            <a:off x="1720393" y="4143310"/>
            <a:ext cx="1653252" cy="981618"/>
          </a:xfrm>
          <a:custGeom>
            <a:avLst/>
            <a:gdLst/>
            <a:ahLst/>
            <a:cxnLst/>
            <a:rect l="l" t="t" r="r" b="b"/>
            <a:pathLst>
              <a:path w="1653252" h="981618" extrusionOk="0">
                <a:moveTo>
                  <a:pt x="0" y="0"/>
                </a:moveTo>
                <a:lnTo>
                  <a:pt x="1653252" y="0"/>
                </a:lnTo>
                <a:lnTo>
                  <a:pt x="1653252" y="981618"/>
                </a:lnTo>
                <a:lnTo>
                  <a:pt x="0" y="981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8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6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23678"/>
              </p:ext>
            </p:extLst>
          </p:nvPr>
        </p:nvGraphicFramePr>
        <p:xfrm>
          <a:off x="633599" y="1308354"/>
          <a:ext cx="7912801" cy="35020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Amaranth" panose="0200050305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102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6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51348"/>
              </p:ext>
            </p:extLst>
          </p:nvPr>
        </p:nvGraphicFramePr>
        <p:xfrm>
          <a:off x="633599" y="1308354"/>
          <a:ext cx="7912801" cy="35020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Amaranth" panose="0200050305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Pristupili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102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7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51460"/>
              </p:ext>
            </p:extLst>
          </p:nvPr>
        </p:nvGraphicFramePr>
        <p:xfrm>
          <a:off x="633599" y="1308354"/>
          <a:ext cx="7912801" cy="35020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Amaranth" panose="0200050305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Pristupili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Položili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31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102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6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77137"/>
              </p:ext>
            </p:extLst>
          </p:nvPr>
        </p:nvGraphicFramePr>
        <p:xfrm>
          <a:off x="633599" y="1308354"/>
          <a:ext cx="7912801" cy="349524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Amaranth" panose="0200050305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Pristupili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47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Položili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31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jesenski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6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3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102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6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7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93674"/>
              </p:ext>
            </p:extLst>
          </p:nvPr>
        </p:nvGraphicFramePr>
        <p:xfrm>
          <a:off x="633599" y="1308354"/>
          <a:ext cx="7912801" cy="35020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Amaranth" panose="02000503050000020004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Pristupili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19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47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Položili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31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jesenski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6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3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Prošli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jesenski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102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17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24220"/>
              </p:ext>
            </p:extLst>
          </p:nvPr>
        </p:nvGraphicFramePr>
        <p:xfrm>
          <a:off x="633599" y="1308354"/>
          <a:ext cx="7912801" cy="350652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635546284"/>
                    </a:ext>
                  </a:extLst>
                </a:gridCol>
                <a:gridCol w="1186957">
                  <a:extLst>
                    <a:ext uri="{9D8B030D-6E8A-4147-A177-3AD203B41FA5}">
                      <a16:colId xmlns:a16="http://schemas.microsoft.com/office/drawing/2014/main" val="1479952339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325685154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4173078372"/>
                    </a:ext>
                  </a:extLst>
                </a:gridCol>
                <a:gridCol w="1477185">
                  <a:extLst>
                    <a:ext uri="{9D8B030D-6E8A-4147-A177-3AD203B41FA5}">
                      <a16:colId xmlns:a16="http://schemas.microsoft.com/office/drawing/2014/main" val="1590322670"/>
                    </a:ext>
                  </a:extLst>
                </a:gridCol>
              </a:tblGrid>
              <a:tr h="234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RAZREDI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UKUPNO</a:t>
                      </a:r>
                      <a:endParaRPr lang="en-US" sz="14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693321"/>
                  </a:ext>
                </a:extLst>
              </a:tr>
              <a:tr h="2471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4A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4E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maranth" panose="02000503050000020004" pitchFamily="2" charset="0"/>
                        </a:rPr>
                        <a:t>4H</a:t>
                      </a:r>
                      <a:endParaRPr lang="en-US" sz="1400" b="1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90183"/>
                  </a:ext>
                </a:extLst>
              </a:tr>
              <a:tr h="43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Broj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59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882406"/>
                  </a:ext>
                </a:extLst>
              </a:tr>
              <a:tr h="36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20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48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17367"/>
                  </a:ext>
                </a:extLst>
              </a:tr>
              <a:tr h="36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Pristupili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14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19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47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093089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Položili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ljetnom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 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31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383296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Prijavili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jesenski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6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3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10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170211"/>
                  </a:ext>
                </a:extLst>
              </a:tr>
              <a:tr h="365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Prošli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jesenski</a:t>
                      </a:r>
                      <a:r>
                        <a:rPr lang="en-US" sz="1600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maranth" panose="02000503050000020004" pitchFamily="2" charset="0"/>
                        </a:rPr>
                        <a:t>rok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2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92238"/>
                  </a:ext>
                </a:extLst>
              </a:tr>
              <a:tr h="36569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POLOŽILI MATURU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maranth" panose="02000503050000020004" pitchFamily="2" charset="0"/>
                        </a:rPr>
                        <a:t>5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maranth" panose="02000503050000020004" pitchFamily="2" charset="0"/>
                        </a:rPr>
                        <a:t>12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maranth" panose="02000503050000020004" pitchFamily="2" charset="0"/>
                        </a:rPr>
                        <a:t>18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maranth" panose="02000503050000020004" pitchFamily="2" charset="0"/>
                        </a:rPr>
                        <a:t>35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840016"/>
                  </a:ext>
                </a:extLst>
              </a:tr>
              <a:tr h="365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36%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86%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maranth" panose="02000503050000020004" pitchFamily="2" charset="0"/>
                        </a:rPr>
                        <a:t>90%</a:t>
                      </a:r>
                      <a:endParaRPr lang="en-US" sz="160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maranth" panose="02000503050000020004" pitchFamily="2" charset="0"/>
                        </a:rPr>
                        <a:t>73%</a:t>
                      </a:r>
                      <a:endParaRPr lang="en-US" sz="1600" dirty="0">
                        <a:solidFill>
                          <a:srgbClr val="C45911"/>
                        </a:solidFill>
                        <a:effectLst/>
                        <a:latin typeface="Amaranth" panose="0200050305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0306865"/>
                  </a:ext>
                </a:extLst>
              </a:tr>
            </a:tbl>
          </a:graphicData>
        </a:graphic>
      </p:graphicFrame>
      <p:pic>
        <p:nvPicPr>
          <p:cNvPr id="1028" name="Picture 4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9" y="3823347"/>
            <a:ext cx="1301225" cy="13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56;p61"/>
          <p:cNvSpPr txBox="1">
            <a:spLocks/>
          </p:cNvSpPr>
          <p:nvPr/>
        </p:nvSpPr>
        <p:spPr>
          <a:xfrm>
            <a:off x="1914313" y="394721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Izlaznost i prolaznost na DM</a:t>
            </a:r>
            <a:endParaRPr lang="pl-PL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277;p25"/>
          <p:cNvGrpSpPr/>
          <p:nvPr/>
        </p:nvGrpSpPr>
        <p:grpSpPr>
          <a:xfrm>
            <a:off x="0" y="-542694"/>
            <a:ext cx="9125564" cy="5686194"/>
            <a:chOff x="0" y="-723592"/>
            <a:chExt cx="12167419" cy="7581592"/>
          </a:xfrm>
        </p:grpSpPr>
        <p:sp>
          <p:nvSpPr>
            <p:cNvPr id="20" name="Google Shape;278;p25"/>
            <p:cNvSpPr/>
            <p:nvPr/>
          </p:nvSpPr>
          <p:spPr>
            <a:xfrm>
              <a:off x="0" y="0"/>
              <a:ext cx="12167419" cy="6858000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19" y="0"/>
                  </a:lnTo>
                  <a:lnTo>
                    <a:pt x="1216741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1" name="Google Shape;279;p25"/>
            <p:cNvSpPr/>
            <p:nvPr/>
          </p:nvSpPr>
          <p:spPr>
            <a:xfrm>
              <a:off x="8192739" y="-723592"/>
              <a:ext cx="2443047" cy="7137417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" name="Google Shape;281;p25"/>
            <p:cNvSpPr/>
            <p:nvPr/>
          </p:nvSpPr>
          <p:spPr>
            <a:xfrm>
              <a:off x="4138541" y="1816189"/>
              <a:ext cx="7256659" cy="4696123"/>
            </a:xfrm>
            <a:custGeom>
              <a:avLst/>
              <a:gdLst/>
              <a:ahLst/>
              <a:cxnLst/>
              <a:rect l="l" t="t" r="r" b="b"/>
              <a:pathLst>
                <a:path w="12167419" h="6858000" extrusionOk="0">
                  <a:moveTo>
                    <a:pt x="0" y="0"/>
                  </a:moveTo>
                  <a:lnTo>
                    <a:pt x="12167420" y="0"/>
                  </a:lnTo>
                  <a:lnTo>
                    <a:pt x="1216742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30626"/>
              </p:ext>
            </p:extLst>
          </p:nvPr>
        </p:nvGraphicFramePr>
        <p:xfrm>
          <a:off x="350518" y="900021"/>
          <a:ext cx="8534401" cy="3910345"/>
        </p:xfrm>
        <a:graphic>
          <a:graphicData uri="http://schemas.openxmlformats.org/drawingml/2006/table">
            <a:tbl>
              <a:tblPr>
                <a:tableStyleId>{B8010197-EE66-4534-A2CE-DB372007FDB0}</a:tableStyleId>
              </a:tblPr>
              <a:tblGrid>
                <a:gridCol w="2301640">
                  <a:extLst>
                    <a:ext uri="{9D8B030D-6E8A-4147-A177-3AD203B41FA5}">
                      <a16:colId xmlns:a16="http://schemas.microsoft.com/office/drawing/2014/main" val="2265500817"/>
                    </a:ext>
                  </a:extLst>
                </a:gridCol>
                <a:gridCol w="936951">
                  <a:extLst>
                    <a:ext uri="{9D8B030D-6E8A-4147-A177-3AD203B41FA5}">
                      <a16:colId xmlns:a16="http://schemas.microsoft.com/office/drawing/2014/main" val="1285377103"/>
                    </a:ext>
                  </a:extLst>
                </a:gridCol>
                <a:gridCol w="1059162">
                  <a:extLst>
                    <a:ext uri="{9D8B030D-6E8A-4147-A177-3AD203B41FA5}">
                      <a16:colId xmlns:a16="http://schemas.microsoft.com/office/drawing/2014/main" val="2179328413"/>
                    </a:ext>
                  </a:extLst>
                </a:gridCol>
                <a:gridCol w="1059162">
                  <a:extLst>
                    <a:ext uri="{9D8B030D-6E8A-4147-A177-3AD203B41FA5}">
                      <a16:colId xmlns:a16="http://schemas.microsoft.com/office/drawing/2014/main" val="2570049374"/>
                    </a:ext>
                  </a:extLst>
                </a:gridCol>
                <a:gridCol w="1059162">
                  <a:extLst>
                    <a:ext uri="{9D8B030D-6E8A-4147-A177-3AD203B41FA5}">
                      <a16:colId xmlns:a16="http://schemas.microsoft.com/office/drawing/2014/main" val="1715262910"/>
                    </a:ext>
                  </a:extLst>
                </a:gridCol>
                <a:gridCol w="1059162">
                  <a:extLst>
                    <a:ext uri="{9D8B030D-6E8A-4147-A177-3AD203B41FA5}">
                      <a16:colId xmlns:a16="http://schemas.microsoft.com/office/drawing/2014/main" val="1166555500"/>
                    </a:ext>
                  </a:extLst>
                </a:gridCol>
                <a:gridCol w="1059162">
                  <a:extLst>
                    <a:ext uri="{9D8B030D-6E8A-4147-A177-3AD203B41FA5}">
                      <a16:colId xmlns:a16="http://schemas.microsoft.com/office/drawing/2014/main" val="1062050003"/>
                    </a:ext>
                  </a:extLst>
                </a:gridCol>
              </a:tblGrid>
              <a:tr h="496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Predmet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dirty="0" err="1" smtClean="0">
                          <a:effectLst/>
                          <a:latin typeface="Amaranth" panose="02000503050000020004" pitchFamily="2" charset="0"/>
                        </a:rPr>
                        <a:t>učenika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Prosječno</a:t>
                      </a:r>
                      <a:r>
                        <a:rPr lang="en-US" sz="12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bodova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Prosječni</a:t>
                      </a:r>
                      <a:r>
                        <a:rPr lang="en-US" sz="12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postotak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Prosječna</a:t>
                      </a:r>
                      <a:r>
                        <a:rPr lang="en-US" sz="12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ocjena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Prosječni</a:t>
                      </a:r>
                      <a:r>
                        <a:rPr lang="en-US" sz="1200" b="1" u="none" strike="noStrike" dirty="0">
                          <a:effectLst/>
                          <a:latin typeface="Amaranth" panose="02000503050000020004" pitchFamily="2" charset="0"/>
                        </a:rPr>
                        <a:t> rang u </a:t>
                      </a:r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generaciji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Prosječni</a:t>
                      </a:r>
                      <a:r>
                        <a:rPr lang="en-US" sz="12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Amaranth" panose="02000503050000020004" pitchFamily="2" charset="0"/>
                        </a:rPr>
                        <a:t>centil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5313165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effectLst/>
                          <a:latin typeface="Amaranth" panose="02000503050000020004" pitchFamily="2" charset="0"/>
                        </a:rPr>
                        <a:t>Biologija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29,00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36,25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3067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32,98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7540818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Engleski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jezik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66,68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78,44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3,88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8488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53,13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8755131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Engleski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jezik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30,35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50,58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2,25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5310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37,79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6667958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Francuski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jezik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55,39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69,24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3,50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30,19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1545954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Glazbena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maranth" panose="02000503050000020004" pitchFamily="2" charset="0"/>
                        </a:rPr>
                        <a:t>umjetnost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30,00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30,00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1,32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1955505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Hrvatski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maranth" panose="02000503050000020004" pitchFamily="2" charset="0"/>
                        </a:rPr>
                        <a:t>jezik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55,74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50,67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2,39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19149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29,49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707177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Likovna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umjetnost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56,00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60,87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2,75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664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55,26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1704241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Matematika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23,00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38,33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7872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32,63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5549458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Matematika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13,91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34,78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8697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45,07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0735485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Njemački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jezik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71,40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84,00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85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76,54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3872543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Njemački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jezik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(B)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28,93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44,50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2,50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470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34,57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2802721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Politika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i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gospodarstvo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18,67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35,22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1,67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2605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37,52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442463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effectLst/>
                          <a:latin typeface="Amaranth" panose="02000503050000020004" pitchFamily="2" charset="0"/>
                        </a:rPr>
                        <a:t>Povijest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32,67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51,85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2,67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395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maranth" panose="02000503050000020004" pitchFamily="2" charset="0"/>
                        </a:rPr>
                        <a:t>38,00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1949192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  <a:latin typeface="Amaranth" panose="02000503050000020004" pitchFamily="2" charset="0"/>
                        </a:rPr>
                        <a:t>Psihologija</a:t>
                      </a:r>
                      <a:r>
                        <a:rPr lang="en-US" sz="1400" b="1" u="none" strike="noStrike" dirty="0">
                          <a:effectLst/>
                          <a:latin typeface="Amaranth" panose="02000503050000020004" pitchFamily="2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16,00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29,63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1,00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2375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maranth" panose="02000503050000020004" pitchFamily="2" charset="0"/>
                        </a:rPr>
                        <a:t>12,62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maranth" panose="02000503050000020004" pitchFamily="2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2003473"/>
                  </a:ext>
                </a:extLst>
              </a:tr>
            </a:tbl>
          </a:graphicData>
        </a:graphic>
      </p:graphicFrame>
      <p:pic>
        <p:nvPicPr>
          <p:cNvPr id="23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29750" y="-196150"/>
            <a:ext cx="11003487" cy="6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556;p61"/>
          <p:cNvSpPr txBox="1">
            <a:spLocks/>
          </p:cNvSpPr>
          <p:nvPr/>
        </p:nvSpPr>
        <p:spPr>
          <a:xfrm>
            <a:off x="1887301" y="3027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800" dirty="0" smtClean="0">
                <a:latin typeface="Berlin Sans FB Demi" panose="020E0802020502020306" pitchFamily="34" charset="0"/>
              </a:rPr>
              <a:t>Rezultati po </a:t>
            </a:r>
            <a:r>
              <a:rPr lang="pl-PL" sz="2800" i="1" dirty="0" smtClean="0">
                <a:latin typeface="Berlin Sans FB Demi" panose="020E0802020502020306" pitchFamily="34" charset="0"/>
              </a:rPr>
              <a:t>predmetima</a:t>
            </a:r>
            <a:endParaRPr lang="pl-PL" sz="2800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1384</Words>
  <Application>Microsoft Office PowerPoint</Application>
  <PresentationFormat>On-screen Show (16:9)</PresentationFormat>
  <Paragraphs>685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Calibri</vt:lpstr>
      <vt:lpstr>Raleway SemiBold</vt:lpstr>
      <vt:lpstr>Amatic SC</vt:lpstr>
      <vt:lpstr>Raleway</vt:lpstr>
      <vt:lpstr>Berlin Sans FB Demi</vt:lpstr>
      <vt:lpstr>Amaranth</vt:lpstr>
      <vt:lpstr>Barrio</vt:lpstr>
      <vt:lpstr>Arial</vt:lpstr>
      <vt:lpstr>Times New Roman</vt:lpstr>
      <vt:lpstr>Montserrat</vt:lpstr>
      <vt:lpstr>Gloria Hallelujah</vt:lpstr>
      <vt:lpstr>Fira Sans Extra Condensed</vt:lpstr>
      <vt:lpstr>Team Building Class for Elementary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državne  mature 2022./2023.</dc:title>
  <dc:creator>Sanja</dc:creator>
  <cp:lastModifiedBy>Sanja Sulik</cp:lastModifiedBy>
  <cp:revision>33</cp:revision>
  <dcterms:modified xsi:type="dcterms:W3CDTF">2023-11-29T12:31:53Z</dcterms:modified>
</cp:coreProperties>
</file>