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media/image1.png" ContentType="image/png"/>
  <Override PartName="/ppt/media/image2.png" ContentType="image/png"/>
  <Override PartName="/ppt/media/image9.jpeg" ContentType="image/jpe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589120" y="3072960"/>
            <a:ext cx="8914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589120" y="3072960"/>
            <a:ext cx="8914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589120" y="3072960"/>
            <a:ext cx="8914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5" name="PlaceHolder 7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589120" y="3072960"/>
            <a:ext cx="8914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589120" y="3072960"/>
            <a:ext cx="8914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589120" y="3072960"/>
            <a:ext cx="8914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589120" y="3072960"/>
            <a:ext cx="8914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2589120" y="3072960"/>
            <a:ext cx="891468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589120" y="3072960"/>
            <a:ext cx="8914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589120" y="3072960"/>
            <a:ext cx="8914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589120" y="3072960"/>
            <a:ext cx="8914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2589120" y="3072960"/>
            <a:ext cx="8914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2589120" y="3072960"/>
            <a:ext cx="8914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2589120" y="3072960"/>
            <a:ext cx="8914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2589120" y="3072960"/>
            <a:ext cx="8914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2589120" y="3072960"/>
            <a:ext cx="8914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589120" y="3072960"/>
            <a:ext cx="8914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589120" y="3072960"/>
            <a:ext cx="8914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ubTitle"/>
          </p:nvPr>
        </p:nvSpPr>
        <p:spPr>
          <a:xfrm>
            <a:off x="2589120" y="3072960"/>
            <a:ext cx="891468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2589120" y="3072960"/>
            <a:ext cx="8914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2589120" y="3072960"/>
            <a:ext cx="8914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2589120" y="3072960"/>
            <a:ext cx="8914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1" name="CustomShape 2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7360" y="-720"/>
            <a:ext cx="2355840" cy="6853320"/>
            <a:chOff x="27360" y="-720"/>
            <a:chExt cx="2355840" cy="6853320"/>
          </a:xfrm>
        </p:grpSpPr>
        <p:sp>
          <p:nvSpPr>
            <p:cNvPr id="14" name="CustomShape 15"/>
            <p:cNvSpPr/>
            <p:nvPr/>
          </p:nvSpPr>
          <p:spPr>
            <a:xfrm>
              <a:off x="27360" y="-720"/>
              <a:ext cx="493560" cy="440028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1006200" y="5862600"/>
              <a:ext cx="430200" cy="99000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8216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CustomShape 28"/>
          <p:cNvSpPr/>
          <p:nvPr/>
        </p:nvSpPr>
        <p:spPr>
          <a:xfrm>
            <a:off x="0" y="4323960"/>
            <a:ext cx="1743840" cy="777960"/>
          </a:xfrm>
          <a:custGeom>
            <a:avLst/>
            <a:gdLst/>
            <a:ah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" name="PlaceHolder 29"/>
          <p:cNvSpPr>
            <a:spLocks noGrp="1"/>
          </p:cNvSpPr>
          <p:nvPr>
            <p:ph type="title"/>
          </p:nvPr>
        </p:nvSpPr>
        <p:spPr>
          <a:xfrm>
            <a:off x="2589120" y="3072960"/>
            <a:ext cx="8914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hr-HR" sz="1800" spc="-1" strike="noStrike">
                <a:latin typeface="Arial"/>
              </a:rPr>
              <a:t>Kliknite za uređivanje oblika naslova teksta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29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oblika teksta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konture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konture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kontura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kontura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kontura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konture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1"/>
          <p:cNvGrpSpPr/>
          <p:nvPr/>
        </p:nvGrpSpPr>
        <p:grpSpPr>
          <a:xfrm>
            <a:off x="0" y="228600"/>
            <a:ext cx="2850840" cy="6638040"/>
            <a:chOff x="0" y="228600"/>
            <a:chExt cx="2850840" cy="6638040"/>
          </a:xfrm>
        </p:grpSpPr>
        <p:sp>
          <p:nvSpPr>
            <p:cNvPr id="67" name="CustomShape 2"/>
            <p:cNvSpPr/>
            <p:nvPr/>
          </p:nvSpPr>
          <p:spPr>
            <a:xfrm>
              <a:off x="0" y="2575080"/>
              <a:ext cx="100080" cy="625320"/>
            </a:xfrm>
            <a:custGeom>
              <a:avLst/>
              <a:gdLst/>
              <a:ah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" name="CustomShape 3"/>
            <p:cNvSpPr/>
            <p:nvPr/>
          </p:nvSpPr>
          <p:spPr>
            <a:xfrm>
              <a:off x="128520" y="3156480"/>
              <a:ext cx="645840" cy="2321640"/>
            </a:xfrm>
            <a:custGeom>
              <a:avLst/>
              <a:gdLst/>
              <a:ah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" name="CustomShape 4"/>
            <p:cNvSpPr/>
            <p:nvPr/>
          </p:nvSpPr>
          <p:spPr>
            <a:xfrm>
              <a:off x="807120" y="5447160"/>
              <a:ext cx="608760" cy="1419480"/>
            </a:xfrm>
            <a:custGeom>
              <a:avLst/>
              <a:gdLst/>
              <a:ah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" name="CustomShape 5"/>
            <p:cNvSpPr/>
            <p:nvPr/>
          </p:nvSpPr>
          <p:spPr>
            <a:xfrm>
              <a:off x="959760" y="6503760"/>
              <a:ext cx="170640" cy="362880"/>
            </a:xfrm>
            <a:custGeom>
              <a:avLst/>
              <a:gdLst/>
              <a:ah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" name="CustomShape 6"/>
            <p:cNvSpPr/>
            <p:nvPr/>
          </p:nvSpPr>
          <p:spPr>
            <a:xfrm>
              <a:off x="100800" y="3201120"/>
              <a:ext cx="821160" cy="3327840"/>
            </a:xfrm>
            <a:custGeom>
              <a:avLst/>
              <a:gdLst/>
              <a:ah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" name="CustomShape 7"/>
            <p:cNvSpPr/>
            <p:nvPr/>
          </p:nvSpPr>
          <p:spPr>
            <a:xfrm>
              <a:off x="22320" y="228600"/>
              <a:ext cx="105480" cy="2927160"/>
            </a:xfrm>
            <a:custGeom>
              <a:avLst/>
              <a:gdLst/>
              <a:ah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" name="CustomShape 8"/>
            <p:cNvSpPr/>
            <p:nvPr/>
          </p:nvSpPr>
          <p:spPr>
            <a:xfrm>
              <a:off x="78120" y="2944080"/>
              <a:ext cx="77400" cy="49320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" name="CustomShape 9"/>
            <p:cNvSpPr/>
            <p:nvPr/>
          </p:nvSpPr>
          <p:spPr>
            <a:xfrm>
              <a:off x="769680" y="5478840"/>
              <a:ext cx="189360" cy="1024200"/>
            </a:xfrm>
            <a:custGeom>
              <a:avLst/>
              <a:gdLst/>
              <a:ah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" name="CustomShape 10"/>
            <p:cNvSpPr/>
            <p:nvPr/>
          </p:nvSpPr>
          <p:spPr>
            <a:xfrm>
              <a:off x="775440" y="1398960"/>
              <a:ext cx="2075400" cy="4047480"/>
            </a:xfrm>
            <a:custGeom>
              <a:avLst/>
              <a:gdLst/>
              <a:ah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" name="CustomShape 11"/>
            <p:cNvSpPr/>
            <p:nvPr/>
          </p:nvSpPr>
          <p:spPr>
            <a:xfrm>
              <a:off x="922680" y="6530040"/>
              <a:ext cx="161280" cy="336600"/>
            </a:xfrm>
            <a:custGeom>
              <a:avLst/>
              <a:gdLst/>
              <a:ah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" name="CustomShape 12"/>
            <p:cNvSpPr/>
            <p:nvPr/>
          </p:nvSpPr>
          <p:spPr>
            <a:xfrm>
              <a:off x="769680" y="5359320"/>
              <a:ext cx="36720" cy="22104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" name="CustomShape 13"/>
            <p:cNvSpPr/>
            <p:nvPr/>
          </p:nvSpPr>
          <p:spPr>
            <a:xfrm>
              <a:off x="849960" y="6244560"/>
              <a:ext cx="237960" cy="621720"/>
            </a:xfrm>
            <a:custGeom>
              <a:avLst/>
              <a:gdLst/>
              <a:ah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9" name="Group 14"/>
          <p:cNvGrpSpPr/>
          <p:nvPr/>
        </p:nvGrpSpPr>
        <p:grpSpPr>
          <a:xfrm>
            <a:off x="27360" y="-720"/>
            <a:ext cx="2355840" cy="6853320"/>
            <a:chOff x="27360" y="-720"/>
            <a:chExt cx="2355840" cy="6853320"/>
          </a:xfrm>
        </p:grpSpPr>
        <p:sp>
          <p:nvSpPr>
            <p:cNvPr id="80" name="CustomShape 15"/>
            <p:cNvSpPr/>
            <p:nvPr/>
          </p:nvSpPr>
          <p:spPr>
            <a:xfrm>
              <a:off x="27360" y="-720"/>
              <a:ext cx="493560" cy="4400280"/>
            </a:xfrm>
            <a:custGeom>
              <a:avLst/>
              <a:gdLst/>
              <a:ah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" name="CustomShape 16"/>
            <p:cNvSpPr/>
            <p:nvPr/>
          </p:nvSpPr>
          <p:spPr>
            <a:xfrm>
              <a:off x="550440" y="4316400"/>
              <a:ext cx="422640" cy="1580040"/>
            </a:xfrm>
            <a:custGeom>
              <a:avLst/>
              <a:gdLst/>
              <a:ah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" name="CustomShape 17"/>
            <p:cNvSpPr/>
            <p:nvPr/>
          </p:nvSpPr>
          <p:spPr>
            <a:xfrm>
              <a:off x="1006200" y="5862600"/>
              <a:ext cx="430200" cy="990000"/>
            </a:xfrm>
            <a:custGeom>
              <a:avLst/>
              <a:gdLst/>
              <a:ah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" name="CustomShape 18"/>
            <p:cNvSpPr/>
            <p:nvPr/>
          </p:nvSpPr>
          <p:spPr>
            <a:xfrm>
              <a:off x="521640" y="4364280"/>
              <a:ext cx="551160" cy="2235240"/>
            </a:xfrm>
            <a:custGeom>
              <a:avLst/>
              <a:gdLst/>
              <a:ah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" name="CustomShape 19"/>
            <p:cNvSpPr/>
            <p:nvPr/>
          </p:nvSpPr>
          <p:spPr>
            <a:xfrm>
              <a:off x="468000" y="1289160"/>
              <a:ext cx="173520" cy="3026520"/>
            </a:xfrm>
            <a:custGeom>
              <a:avLst/>
              <a:gdLst/>
              <a:ah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" name="CustomShape 20"/>
            <p:cNvSpPr/>
            <p:nvPr/>
          </p:nvSpPr>
          <p:spPr>
            <a:xfrm>
              <a:off x="1111680" y="6571440"/>
              <a:ext cx="133560" cy="280800"/>
            </a:xfrm>
            <a:custGeom>
              <a:avLst/>
              <a:gdLst/>
              <a:ah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" name="CustomShape 21"/>
            <p:cNvSpPr/>
            <p:nvPr/>
          </p:nvSpPr>
          <p:spPr>
            <a:xfrm>
              <a:off x="502560" y="4107600"/>
              <a:ext cx="81720" cy="510840"/>
            </a:xfrm>
            <a:custGeom>
              <a:avLst/>
              <a:gdLst/>
              <a:ah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" name="CustomShape 22"/>
            <p:cNvSpPr/>
            <p:nvPr/>
          </p:nvSpPr>
          <p:spPr>
            <a:xfrm>
              <a:off x="973800" y="3145680"/>
              <a:ext cx="1409400" cy="2716200"/>
            </a:xfrm>
            <a:custGeom>
              <a:avLst/>
              <a:gdLst/>
              <a:ah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" name="CustomShape 23"/>
            <p:cNvSpPr/>
            <p:nvPr/>
          </p:nvSpPr>
          <p:spPr>
            <a:xfrm>
              <a:off x="1073520" y="6600240"/>
              <a:ext cx="119880" cy="25236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CustomShape 24"/>
            <p:cNvSpPr/>
            <p:nvPr/>
          </p:nvSpPr>
          <p:spPr>
            <a:xfrm>
              <a:off x="973800" y="5897160"/>
              <a:ext cx="137160" cy="673560"/>
            </a:xfrm>
            <a:custGeom>
              <a:avLst/>
              <a:gdLst/>
              <a:ah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CustomShape 25"/>
            <p:cNvSpPr/>
            <p:nvPr/>
          </p:nvSpPr>
          <p:spPr>
            <a:xfrm>
              <a:off x="973800" y="5772600"/>
              <a:ext cx="37440" cy="227160"/>
            </a:xfrm>
            <a:custGeom>
              <a:avLst/>
              <a:gdLst/>
              <a:ah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" name="CustomShape 26"/>
            <p:cNvSpPr/>
            <p:nvPr/>
          </p:nvSpPr>
          <p:spPr>
            <a:xfrm>
              <a:off x="1006200" y="6322680"/>
              <a:ext cx="209880" cy="529920"/>
            </a:xfrm>
            <a:custGeom>
              <a:avLst/>
              <a:gdLst/>
              <a:ah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2" name="CustomShape 27"/>
          <p:cNvSpPr/>
          <p:nvPr/>
        </p:nvSpPr>
        <p:spPr>
          <a:xfrm>
            <a:off x="0" y="0"/>
            <a:ext cx="18216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CustomShape 28"/>
          <p:cNvSpPr/>
          <p:nvPr/>
        </p:nvSpPr>
        <p:spPr>
          <a:xfrm>
            <a:off x="0" y="4323960"/>
            <a:ext cx="1743840" cy="777960"/>
          </a:xfrm>
          <a:custGeom>
            <a:avLst/>
            <a:gdLst/>
            <a:ah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PlaceHolder 29"/>
          <p:cNvSpPr>
            <a:spLocks noGrp="1"/>
          </p:cNvSpPr>
          <p:nvPr>
            <p:ph type="title"/>
          </p:nvPr>
        </p:nvSpPr>
        <p:spPr>
          <a:xfrm>
            <a:off x="2589120" y="3072960"/>
            <a:ext cx="8914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hr-HR" sz="1800" spc="-1" strike="noStrike">
                <a:latin typeface="Arial"/>
              </a:rPr>
              <a:t>Kliknite za uređivanje oblika naslova teksta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95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Kliknite za uređivanje oblika teksta</a:t>
            </a:r>
            <a:endParaRPr b="0" lang="hr-H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pc="-1" strike="noStrike">
                <a:latin typeface="Arial"/>
              </a:rPr>
              <a:t>Druga razina konture</a:t>
            </a:r>
            <a:endParaRPr b="0" lang="hr-H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Treća razina konture</a:t>
            </a:r>
            <a:endParaRPr b="0" lang="hr-H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r-HR" sz="1800" spc="-1" strike="noStrike">
                <a:latin typeface="Arial"/>
              </a:rPr>
              <a:t>Četvrta razina kontura</a:t>
            </a:r>
            <a:endParaRPr b="0" lang="hr-H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Peta razina kontura</a:t>
            </a:r>
            <a:endParaRPr b="0" lang="hr-H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Šesta razina kontura</a:t>
            </a:r>
            <a:endParaRPr b="0" lang="hr-H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latin typeface="Arial"/>
              </a:rPr>
              <a:t>Sedma razina konture</a:t>
            </a:r>
            <a:endParaRPr b="0" lang="hr-H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2589120" y="2514600"/>
            <a:ext cx="8914680" cy="226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0" lang="hr-HR" sz="7200" spc="-1" strike="noStrike">
                <a:solidFill>
                  <a:srgbClr val="728653"/>
                </a:solidFill>
                <a:latin typeface="Century Gothic"/>
              </a:rPr>
              <a:t>ACT for ENVIRONMENT</a:t>
            </a:r>
            <a:endParaRPr b="0" lang="hr-HR" sz="7200" spc="-1" strike="noStrike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2589120" y="4777200"/>
            <a:ext cx="8914680" cy="112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4" name="Slika 4" descr=""/>
          <p:cNvPicPr/>
          <p:nvPr/>
        </p:nvPicPr>
        <p:blipFill>
          <a:blip r:embed="rId1"/>
          <a:stretch/>
        </p:blipFill>
        <p:spPr>
          <a:xfrm>
            <a:off x="9216000" y="648000"/>
            <a:ext cx="2142360" cy="2133000"/>
          </a:xfrm>
          <a:prstGeom prst="rect">
            <a:avLst/>
          </a:prstGeom>
          <a:ln>
            <a:noFill/>
          </a:ln>
        </p:spPr>
      </p:pic>
      <p:pic>
        <p:nvPicPr>
          <p:cNvPr id="135" name="Picture 4" descr=""/>
          <p:cNvPicPr/>
          <p:nvPr/>
        </p:nvPicPr>
        <p:blipFill>
          <a:blip r:embed="rId2"/>
          <a:stretch/>
        </p:blipFill>
        <p:spPr>
          <a:xfrm>
            <a:off x="2664000" y="806400"/>
            <a:ext cx="3013560" cy="1672920"/>
          </a:xfrm>
          <a:prstGeom prst="rect">
            <a:avLst/>
          </a:prstGeom>
          <a:ln>
            <a:noFill/>
          </a:ln>
        </p:spPr>
      </p:pic>
      <p:pic>
        <p:nvPicPr>
          <p:cNvPr id="136" name="" descr=""/>
          <p:cNvPicPr/>
          <p:nvPr/>
        </p:nvPicPr>
        <p:blipFill>
          <a:blip r:embed="rId3"/>
          <a:stretch/>
        </p:blipFill>
        <p:spPr>
          <a:xfrm>
            <a:off x="6048720" y="1080000"/>
            <a:ext cx="2734920" cy="1065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864000" y="625680"/>
            <a:ext cx="10943640" cy="54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hr-HR" sz="3600" spc="-1" strike="noStrike">
                <a:solidFill>
                  <a:srgbClr val="1e6a39"/>
                </a:solidFill>
                <a:latin typeface="Century Gothic"/>
              </a:rPr>
              <a:t>KA2 ERASMUS+ PROJECT  (1/9/2020 – 31/8/2022)</a:t>
            </a:r>
            <a:endParaRPr b="0" lang="hr-HR" sz="3600" spc="-1" strike="noStrike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1296000" y="2016000"/>
            <a:ext cx="10972080" cy="397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800" spc="-1" strike="noStrike">
                <a:solidFill>
                  <a:srgbClr val="404040"/>
                </a:solidFill>
                <a:latin typeface="Century Gothic"/>
              </a:rPr>
              <a:t>GREECE</a:t>
            </a:r>
            <a:endParaRPr b="0" lang="hr-HR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800" spc="-1" strike="noStrike">
                <a:solidFill>
                  <a:srgbClr val="404040"/>
                </a:solidFill>
                <a:latin typeface="Century Gothic"/>
              </a:rPr>
              <a:t>SPAIN</a:t>
            </a:r>
            <a:endParaRPr b="0" lang="hr-HR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800" spc="-1" strike="noStrike">
                <a:solidFill>
                  <a:srgbClr val="404040"/>
                </a:solidFill>
                <a:latin typeface="Century Gothic"/>
              </a:rPr>
              <a:t>ROMANIA</a:t>
            </a:r>
            <a:endParaRPr b="0" lang="hr-HR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800" spc="-1" strike="noStrike">
                <a:solidFill>
                  <a:srgbClr val="404040"/>
                </a:solidFill>
                <a:latin typeface="Century Gothic"/>
              </a:rPr>
              <a:t>PORTUGAL</a:t>
            </a:r>
            <a:endParaRPr b="0" lang="hr-HR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800" spc="-1" strike="noStrike">
                <a:solidFill>
                  <a:srgbClr val="404040"/>
                </a:solidFill>
                <a:latin typeface="Century Gothic"/>
              </a:rPr>
              <a:t>CROATIA</a:t>
            </a:r>
            <a:endParaRPr b="0" lang="hr-HR" sz="2800" spc="-1" strike="noStrike"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9288000" y="3756960"/>
            <a:ext cx="2710440" cy="1355040"/>
          </a:xfrm>
          <a:prstGeom prst="rect">
            <a:avLst/>
          </a:prstGeom>
          <a:ln>
            <a:noFill/>
          </a:ln>
        </p:spPr>
      </p:pic>
      <p:pic>
        <p:nvPicPr>
          <p:cNvPr id="140" name="" descr=""/>
          <p:cNvPicPr/>
          <p:nvPr/>
        </p:nvPicPr>
        <p:blipFill>
          <a:blip r:embed="rId2"/>
          <a:stretch/>
        </p:blipFill>
        <p:spPr>
          <a:xfrm>
            <a:off x="8345160" y="1774440"/>
            <a:ext cx="2310840" cy="1537560"/>
          </a:xfrm>
          <a:prstGeom prst="rect">
            <a:avLst/>
          </a:prstGeom>
          <a:ln>
            <a:noFill/>
          </a:ln>
        </p:spPr>
      </p:pic>
      <p:pic>
        <p:nvPicPr>
          <p:cNvPr id="141" name="" descr=""/>
          <p:cNvPicPr/>
          <p:nvPr/>
        </p:nvPicPr>
        <p:blipFill>
          <a:blip r:embed="rId3"/>
          <a:stretch/>
        </p:blipFill>
        <p:spPr>
          <a:xfrm>
            <a:off x="5544000" y="1805040"/>
            <a:ext cx="2304000" cy="1533240"/>
          </a:xfrm>
          <a:prstGeom prst="rect">
            <a:avLst/>
          </a:prstGeom>
          <a:ln>
            <a:noFill/>
          </a:ln>
        </p:spPr>
      </p:pic>
      <p:pic>
        <p:nvPicPr>
          <p:cNvPr id="142" name="" descr=""/>
          <p:cNvPicPr/>
          <p:nvPr/>
        </p:nvPicPr>
        <p:blipFill>
          <a:blip r:embed="rId4"/>
          <a:stretch/>
        </p:blipFill>
        <p:spPr>
          <a:xfrm>
            <a:off x="4248000" y="3758400"/>
            <a:ext cx="2376000" cy="142560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5"/>
          <a:stretch/>
        </p:blipFill>
        <p:spPr>
          <a:xfrm>
            <a:off x="6840000" y="3698640"/>
            <a:ext cx="2232000" cy="1485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1524960" y="826560"/>
            <a:ext cx="8914680" cy="54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hr-HR" sz="3600" spc="-1" strike="noStrike">
                <a:solidFill>
                  <a:srgbClr val="468a1a"/>
                </a:solidFill>
                <a:latin typeface="Century Gothic"/>
              </a:rPr>
              <a:t>PROJECT GOALS</a:t>
            </a:r>
            <a:endParaRPr b="0" lang="hr-HR" sz="3600" spc="-1" strike="noStrike">
              <a:solidFill>
                <a:srgbClr val="468a1a"/>
              </a:solidFill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1152000" y="1512000"/>
            <a:ext cx="10756080" cy="476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solidFill>
                  <a:srgbClr val="404040"/>
                </a:solidFill>
                <a:latin typeface="Century Gothic"/>
              </a:rPr>
              <a:t>educate and raise awareness about our responsibility to slow down the side effects of technical progress</a:t>
            </a:r>
            <a:endParaRPr b="0" lang="hr-HR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solidFill>
                  <a:srgbClr val="404040"/>
                </a:solidFill>
                <a:latin typeface="Century Gothic"/>
              </a:rPr>
              <a:t>change individual and collective behaviour through sustainable consumption and sustainable living</a:t>
            </a:r>
            <a:endParaRPr b="0" lang="hr-HR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solidFill>
                  <a:srgbClr val="404040"/>
                </a:solidFill>
                <a:latin typeface="Century Gothic"/>
              </a:rPr>
              <a:t>educate our students to become active and more responsible citizens so that they can understand the importance and value of our natural resources 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2592000" y="4392000"/>
            <a:ext cx="2376000" cy="2160000"/>
          </a:xfrm>
          <a:prstGeom prst="rect">
            <a:avLst/>
          </a:prstGeom>
          <a:ln>
            <a:noFill/>
          </a:ln>
        </p:spPr>
      </p:pic>
      <p:pic>
        <p:nvPicPr>
          <p:cNvPr id="147" name="" descr=""/>
          <p:cNvPicPr/>
          <p:nvPr/>
        </p:nvPicPr>
        <p:blipFill>
          <a:blip r:embed="rId2"/>
          <a:stretch/>
        </p:blipFill>
        <p:spPr>
          <a:xfrm>
            <a:off x="5688000" y="4496400"/>
            <a:ext cx="2612520" cy="1911600"/>
          </a:xfrm>
          <a:prstGeom prst="rect">
            <a:avLst/>
          </a:prstGeom>
          <a:ln>
            <a:noFill/>
          </a:ln>
        </p:spPr>
      </p:pic>
      <p:pic>
        <p:nvPicPr>
          <p:cNvPr id="148" name="" descr=""/>
          <p:cNvPicPr/>
          <p:nvPr/>
        </p:nvPicPr>
        <p:blipFill>
          <a:blip r:embed="rId3"/>
          <a:stretch/>
        </p:blipFill>
        <p:spPr>
          <a:xfrm>
            <a:off x="9072000" y="4392000"/>
            <a:ext cx="2002320" cy="2002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1296000" y="437760"/>
            <a:ext cx="8986680" cy="109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hr-HR" sz="3600" spc="-1" strike="noStrike">
                <a:solidFill>
                  <a:srgbClr val="1e6a39"/>
                </a:solidFill>
                <a:latin typeface="Century Gothic"/>
              </a:rPr>
              <a:t> </a:t>
            </a:r>
            <a:r>
              <a:rPr b="0" lang="hr-HR" sz="3600" spc="-1" strike="noStrike">
                <a:solidFill>
                  <a:srgbClr val="1e6a39"/>
                </a:solidFill>
                <a:latin typeface="Century Gothic"/>
              </a:rPr>
              <a:t>Recycling as the first step </a:t>
            </a:r>
            <a:br/>
            <a:endParaRPr b="0" lang="hr-HR" sz="3600" spc="-1" strike="noStrike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648000" y="1368000"/>
            <a:ext cx="10656000" cy="49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91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solidFill>
                  <a:srgbClr val="404040"/>
                </a:solidFill>
                <a:latin typeface="Century Gothic"/>
              </a:rPr>
              <a:t> </a:t>
            </a:r>
            <a:r>
              <a:rPr b="0" lang="hr-HR" sz="2400" spc="-1" strike="noStrike">
                <a:solidFill>
                  <a:srgbClr val="404040"/>
                </a:solidFill>
                <a:latin typeface="Century Gothic"/>
              </a:rPr>
              <a:t>	</a:t>
            </a:r>
            <a:r>
              <a:rPr b="0" lang="hr-HR" sz="2400" spc="-1" strike="noStrike">
                <a:solidFill>
                  <a:srgbClr val="404040"/>
                </a:solidFill>
                <a:latin typeface="Century Gothic"/>
              </a:rPr>
              <a:t>questionnaire about environmental problems </a:t>
            </a:r>
            <a:endParaRPr b="0" lang="hr-HR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solidFill>
                  <a:srgbClr val="404040"/>
                </a:solidFill>
                <a:latin typeface="Century Gothic"/>
              </a:rPr>
              <a:t>	</a:t>
            </a:r>
            <a:r>
              <a:rPr b="0" lang="hr-HR" sz="2400" spc="-1" strike="noStrike">
                <a:solidFill>
                  <a:srgbClr val="404040"/>
                </a:solidFill>
                <a:latin typeface="Century Gothic"/>
              </a:rPr>
              <a:t>how to to face climate change </a:t>
            </a:r>
            <a:endParaRPr b="0" lang="hr-HR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solidFill>
                  <a:srgbClr val="404040"/>
                </a:solidFill>
                <a:latin typeface="Century Gothic"/>
              </a:rPr>
              <a:t>	</a:t>
            </a:r>
            <a:r>
              <a:rPr b="0" lang="hr-HR" sz="2400" spc="-1" strike="noStrike">
                <a:solidFill>
                  <a:srgbClr val="404040"/>
                </a:solidFill>
                <a:latin typeface="Century Gothic"/>
              </a:rPr>
              <a:t>recycling as a way of decreasing the climate change effects</a:t>
            </a:r>
            <a:endParaRPr b="0" lang="hr-HR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solidFill>
                  <a:srgbClr val="404040"/>
                </a:solidFill>
                <a:latin typeface="Century Gothic"/>
              </a:rPr>
              <a:t>	</a:t>
            </a:r>
            <a:r>
              <a:rPr b="0" lang="hr-HR" sz="2400" spc="-1" strike="noStrike">
                <a:solidFill>
                  <a:srgbClr val="404040"/>
                </a:solidFill>
                <a:latin typeface="Century Gothic"/>
              </a:rPr>
              <a:t>outdoor environmental activities to Natura Area of Pindos 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0" lang="hr-HR" sz="24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	</a:t>
            </a:r>
            <a:r>
              <a:rPr b="0" lang="hr-HR" sz="24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	</a:t>
            </a:r>
            <a:r>
              <a:rPr b="0" lang="hr-HR" sz="24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	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0" lang="hr-HR" sz="24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	</a:t>
            </a:r>
            <a:r>
              <a:rPr b="0" lang="hr-HR" sz="24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	</a:t>
            </a:r>
            <a:r>
              <a:rPr b="0" lang="hr-HR" sz="24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	</a:t>
            </a:r>
            <a:r>
              <a:rPr b="0" lang="hr-HR" sz="24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	</a:t>
            </a:r>
            <a:r>
              <a:rPr b="0" lang="hr-HR" sz="24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 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hr-HR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417"/>
              </a:spcBef>
            </a:pPr>
            <a:r>
              <a:rPr b="0" lang="hr-HR" sz="18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	</a:t>
            </a:r>
            <a:r>
              <a:rPr b="0" lang="hr-HR" sz="18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	</a:t>
            </a:r>
            <a:r>
              <a:rPr b="0" lang="hr-HR" sz="18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	</a:t>
            </a:r>
            <a:r>
              <a:rPr b="0" lang="hr-HR" sz="18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	</a:t>
            </a:r>
            <a:r>
              <a:rPr b="0" lang="hr-HR" sz="18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	</a:t>
            </a:r>
            <a:r>
              <a:rPr b="0" lang="hr-HR" sz="18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	</a:t>
            </a:r>
            <a:r>
              <a:rPr b="0" lang="hr-HR" sz="18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	</a:t>
            </a:r>
            <a:r>
              <a:rPr b="0" lang="hr-HR" sz="18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                                       </a:t>
            </a:r>
            <a:r>
              <a:rPr b="0" lang="hr-HR" sz="18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1 Epal Trikalon, Trikala, Greece 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hr-HR" sz="1800" spc="-1" strike="noStrike">
              <a:latin typeface="Arial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6552000" y="3528000"/>
            <a:ext cx="3960000" cy="2474640"/>
          </a:xfrm>
          <a:prstGeom prst="rect">
            <a:avLst/>
          </a:prstGeom>
          <a:ln>
            <a:noFill/>
          </a:ln>
        </p:spPr>
      </p:pic>
      <p:pic>
        <p:nvPicPr>
          <p:cNvPr id="152" name="" descr=""/>
          <p:cNvPicPr/>
          <p:nvPr/>
        </p:nvPicPr>
        <p:blipFill>
          <a:blip r:embed="rId2"/>
          <a:stretch/>
        </p:blipFill>
        <p:spPr>
          <a:xfrm>
            <a:off x="1944000" y="3960000"/>
            <a:ext cx="3894840" cy="259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1224000" y="456840"/>
            <a:ext cx="9431640" cy="54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hr-HR" sz="3600" spc="-1" strike="noStrike">
                <a:solidFill>
                  <a:srgbClr val="1e6a39"/>
                </a:solidFill>
                <a:latin typeface="Century Gothic"/>
              </a:rPr>
              <a:t> </a:t>
            </a:r>
            <a:r>
              <a:rPr b="0" lang="hr-HR" sz="3600" spc="-1" strike="noStrike">
                <a:solidFill>
                  <a:srgbClr val="1e6a39"/>
                </a:solidFill>
                <a:latin typeface="Century Gothic"/>
              </a:rPr>
              <a:t>Mass consumerism society </a:t>
            </a:r>
            <a:endParaRPr b="0" lang="hr-HR" sz="3600" spc="-1" strike="noStrike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1296000" y="1224000"/>
            <a:ext cx="10008000" cy="482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97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solidFill>
                  <a:srgbClr val="404040"/>
                </a:solidFill>
                <a:latin typeface="Century Gothic"/>
              </a:rPr>
              <a:t>survey on consumerism – needs vs.wants</a:t>
            </a:r>
            <a:endParaRPr b="0" lang="hr-HR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solidFill>
                  <a:srgbClr val="404040"/>
                </a:solidFill>
                <a:latin typeface="Century Gothic"/>
              </a:rPr>
              <a:t>workshops on: How much is enough? and Propaganda use in advertising </a:t>
            </a:r>
            <a:endParaRPr b="0" lang="hr-HR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solidFill>
                  <a:srgbClr val="404040"/>
                </a:solidFill>
                <a:latin typeface="Century Gothic"/>
              </a:rPr>
              <a:t>consumerism and holidays </a:t>
            </a:r>
            <a:endParaRPr b="0" lang="hr-HR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solidFill>
                  <a:srgbClr val="404040"/>
                </a:solidFill>
                <a:latin typeface="Century Gothic"/>
              </a:rPr>
              <a:t>Plitvice Lakes hike</a:t>
            </a:r>
            <a:endParaRPr b="0" lang="hr-HR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hr-HR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hr-HR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hr-HR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hr-HR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hr-HR" sz="2400" spc="-1" strike="noStrike">
              <a:latin typeface="Arial"/>
            </a:endParaRPr>
          </a:p>
          <a:p>
            <a:pPr marL="432000" indent="-323640" algn="r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1800" spc="-1" strike="noStrike">
                <a:solidFill>
                  <a:srgbClr val="404040"/>
                </a:solidFill>
                <a:latin typeface="Century Gothic"/>
              </a:rPr>
              <a:t>Ekonomska i turistička škola Daruvar, Croatia</a:t>
            </a:r>
            <a:endParaRPr b="0" lang="hr-HR" sz="1800" spc="-1" strike="noStrike">
              <a:latin typeface="Arial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6912000" y="2880000"/>
            <a:ext cx="3974760" cy="2304000"/>
          </a:xfrm>
          <a:prstGeom prst="rect">
            <a:avLst/>
          </a:prstGeom>
          <a:ln>
            <a:noFill/>
          </a:ln>
        </p:spPr>
      </p:pic>
      <p:pic>
        <p:nvPicPr>
          <p:cNvPr id="156" name="" descr=""/>
          <p:cNvPicPr/>
          <p:nvPr/>
        </p:nvPicPr>
        <p:blipFill>
          <a:blip r:embed="rId2"/>
          <a:stretch/>
        </p:blipFill>
        <p:spPr>
          <a:xfrm>
            <a:off x="2010240" y="3384000"/>
            <a:ext cx="4325760" cy="287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1440000" y="362880"/>
            <a:ext cx="8914680" cy="109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hr-HR" sz="3600" spc="-1" strike="noStrike">
                <a:solidFill>
                  <a:srgbClr val="1e6a39"/>
                </a:solidFill>
                <a:latin typeface="Century Gothic"/>
              </a:rPr>
              <a:t>One week between the river and the sea</a:t>
            </a:r>
            <a:endParaRPr b="0" lang="hr-HR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3600" spc="-1" strike="noStrike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1224360" y="1008000"/>
            <a:ext cx="10223640" cy="561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76000"/>
          </a:bodyPr>
          <a:p>
            <a:pPr>
              <a:lnSpc>
                <a:spcPct val="100000"/>
              </a:lnSpc>
              <a:spcBef>
                <a:spcPts val="1417"/>
              </a:spcBef>
            </a:pPr>
            <a:endParaRPr b="0" lang="hr-HR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solidFill>
                  <a:srgbClr val="404040"/>
                </a:solidFill>
                <a:latin typeface="Century Gothic"/>
              </a:rPr>
              <a:t> </a:t>
            </a:r>
            <a:r>
              <a:rPr b="0" lang="hr-HR" sz="2400" spc="-1" strike="noStrike">
                <a:solidFill>
                  <a:srgbClr val="404040"/>
                </a:solidFill>
                <a:latin typeface="Century Gothic"/>
              </a:rPr>
              <a:t>i</a:t>
            </a:r>
            <a:r>
              <a:rPr b="0" lang="hr-HR" sz="2800" spc="-1" strike="noStrike">
                <a:solidFill>
                  <a:srgbClr val="404040"/>
                </a:solidFill>
                <a:latin typeface="Century Gothic"/>
              </a:rPr>
              <a:t>dentify microplastics in health and hygiene products </a:t>
            </a:r>
            <a:endParaRPr b="0" lang="hr-HR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800" spc="-1" strike="noStrike">
                <a:solidFill>
                  <a:srgbClr val="404040"/>
                </a:solidFill>
                <a:latin typeface="Century Gothic"/>
              </a:rPr>
              <a:t>cleaner beaches -  analyze and separate the litter found on the beach in Costa da Caparica</a:t>
            </a:r>
            <a:endParaRPr b="0" lang="hr-HR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800" spc="-1" strike="noStrike">
                <a:solidFill>
                  <a:srgbClr val="404040"/>
                </a:solidFill>
                <a:latin typeface="Century Gothic"/>
              </a:rPr>
              <a:t>how to change the use of plastic</a:t>
            </a:r>
            <a:endParaRPr b="0" lang="hr-HR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800" spc="-1" strike="noStrike">
                <a:solidFill>
                  <a:srgbClr val="404040"/>
                </a:solidFill>
                <a:latin typeface="Century Gothic"/>
              </a:rPr>
              <a:t>Marine Plasticology in Oceanário de Lisboa</a:t>
            </a:r>
            <a:endParaRPr b="0" lang="hr-HR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hr-HR" sz="2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hr-HR" sz="28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417"/>
              </a:spcBef>
            </a:pPr>
            <a:r>
              <a:rPr b="0" lang="hr-HR" sz="2400" spc="-1" strike="noStrike">
                <a:solidFill>
                  <a:srgbClr val="404040"/>
                </a:solidFill>
                <a:latin typeface="Century Gothic"/>
              </a:rPr>
              <a:t>Agrupamento de Escolas Anselmo de Andrade, Almada, Portugal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hr-HR" sz="2400" spc="-1" strike="noStrike">
              <a:latin typeface="Arial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1"/>
          <a:stretch/>
        </p:blipFill>
        <p:spPr>
          <a:xfrm>
            <a:off x="7341840" y="3151080"/>
            <a:ext cx="3674160" cy="2752920"/>
          </a:xfrm>
          <a:prstGeom prst="rect">
            <a:avLst/>
          </a:prstGeom>
          <a:ln>
            <a:noFill/>
          </a:ln>
        </p:spPr>
      </p:pic>
      <p:pic>
        <p:nvPicPr>
          <p:cNvPr id="160" name="" descr=""/>
          <p:cNvPicPr/>
          <p:nvPr/>
        </p:nvPicPr>
        <p:blipFill>
          <a:blip r:embed="rId2"/>
          <a:stretch/>
        </p:blipFill>
        <p:spPr>
          <a:xfrm>
            <a:off x="1872000" y="3960000"/>
            <a:ext cx="4536000" cy="2067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1440000" y="462960"/>
            <a:ext cx="8914680" cy="109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hr-HR" sz="3600" spc="-1" strike="noStrike">
                <a:solidFill>
                  <a:srgbClr val="1e6a39"/>
                </a:solidFill>
                <a:latin typeface="Century Gothic"/>
              </a:rPr>
              <a:t>Climate change and Biodiversity</a:t>
            </a:r>
            <a:endParaRPr b="0" lang="hr-HR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3600" spc="-1" strike="noStrike"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1440000" y="1224000"/>
            <a:ext cx="10079640" cy="49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solidFill>
                  <a:srgbClr val="404040"/>
                </a:solidFill>
                <a:latin typeface="Century Gothic"/>
              </a:rPr>
              <a:t>climate change and Biodiversity</a:t>
            </a:r>
            <a:endParaRPr b="0" lang="hr-HR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solidFill>
                  <a:srgbClr val="404040"/>
                </a:solidFill>
                <a:latin typeface="Century Gothic"/>
              </a:rPr>
              <a:t>visit to the Science Park of Granada: Birds of prey Workshop and BioDomo, a window to life</a:t>
            </a:r>
            <a:endParaRPr b="0" lang="hr-HR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solidFill>
                  <a:srgbClr val="404040"/>
                </a:solidFill>
                <a:latin typeface="Century Gothic"/>
              </a:rPr>
              <a:t>a hike along “La Vereda de la Estrella” in the Sierra Nevada National park</a:t>
            </a:r>
            <a:endParaRPr b="0" lang="hr-HR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hr-HR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hr-HR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hr-HR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hr-HR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hr-HR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417"/>
              </a:spcBef>
            </a:pPr>
            <a:endParaRPr b="0" lang="hr-HR" sz="2400" spc="-1" strike="noStrike">
              <a:latin typeface="Arial"/>
            </a:endParaRPr>
          </a:p>
        </p:txBody>
      </p:sp>
      <p:sp>
        <p:nvSpPr>
          <p:cNvPr id="163" name="TextShape 3"/>
          <p:cNvSpPr txBox="1"/>
          <p:nvPr/>
        </p:nvSpPr>
        <p:spPr>
          <a:xfrm>
            <a:off x="6599520" y="5904000"/>
            <a:ext cx="4632480" cy="430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hr-HR" sz="2400" spc="-1" strike="noStrike">
                <a:solidFill>
                  <a:srgbClr val="404040"/>
                </a:solidFill>
                <a:latin typeface="Century Gothic"/>
              </a:rPr>
              <a:t>IES Hispanidad, Santa Fe, Spain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164" name="" descr=""/>
          <p:cNvPicPr/>
          <p:nvPr/>
        </p:nvPicPr>
        <p:blipFill>
          <a:blip r:embed="rId1"/>
          <a:stretch/>
        </p:blipFill>
        <p:spPr>
          <a:xfrm>
            <a:off x="6840000" y="3807000"/>
            <a:ext cx="4169880" cy="1881000"/>
          </a:xfrm>
          <a:prstGeom prst="rect">
            <a:avLst/>
          </a:prstGeom>
          <a:ln>
            <a:noFill/>
          </a:ln>
        </p:spPr>
      </p:pic>
      <p:pic>
        <p:nvPicPr>
          <p:cNvPr id="165" name="" descr=""/>
          <p:cNvPicPr/>
          <p:nvPr/>
        </p:nvPicPr>
        <p:blipFill>
          <a:blip r:embed="rId2"/>
          <a:stretch/>
        </p:blipFill>
        <p:spPr>
          <a:xfrm>
            <a:off x="1872000" y="3672000"/>
            <a:ext cx="4392000" cy="2470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1440000" y="380160"/>
            <a:ext cx="9202680" cy="82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1e6a39"/>
                </a:solidFill>
                <a:latin typeface="Century Gothic"/>
                <a:ea typeface="Microsoft YaHei"/>
              </a:rPr>
              <a:t> </a:t>
            </a:r>
            <a:r>
              <a:rPr b="0" lang="hr-HR" sz="3600" spc="-1" strike="noStrike">
                <a:solidFill>
                  <a:srgbClr val="1e6a39"/>
                </a:solidFill>
                <a:latin typeface="Century Gothic"/>
              </a:rPr>
              <a:t>Saving energy and the environment</a:t>
            </a:r>
            <a:r>
              <a:rPr b="0" lang="hr-HR" sz="1800" spc="-1" strike="noStrike">
                <a:solidFill>
                  <a:srgbClr val="1e6a39"/>
                </a:solidFill>
                <a:latin typeface="Century Gothic"/>
              </a:rPr>
              <a:t> </a:t>
            </a:r>
            <a:br/>
            <a:endParaRPr b="0" lang="hr-HR" sz="1800" spc="-1" strike="noStrike"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1512000" y="1080000"/>
            <a:ext cx="10152000" cy="577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84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solidFill>
                  <a:srgbClr val="404040"/>
                </a:solidFill>
                <a:latin typeface="Century Gothic"/>
              </a:rPr>
              <a:t>renewable energies </a:t>
            </a:r>
            <a:endParaRPr b="0" lang="hr-HR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solidFill>
                  <a:srgbClr val="404040"/>
                </a:solidFill>
                <a:latin typeface="Century Gothic"/>
              </a:rPr>
              <a:t>an open air workshop - how to apply renewable energy in our homes</a:t>
            </a:r>
            <a:endParaRPr b="0" lang="hr-HR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solidFill>
                  <a:srgbClr val="404040"/>
                </a:solidFill>
                <a:latin typeface="Century Gothic"/>
              </a:rPr>
              <a:t>debates concerning environmental issues </a:t>
            </a:r>
            <a:endParaRPr b="0" lang="hr-HR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solidFill>
                  <a:srgbClr val="404040"/>
                </a:solidFill>
                <a:latin typeface="Century Gothic"/>
              </a:rPr>
              <a:t>presentation of the project’s outcomes and results</a:t>
            </a:r>
            <a:endParaRPr b="0" lang="hr-HR" sz="24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0" lang="hr-HR" sz="24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	</a:t>
            </a:r>
            <a:r>
              <a:rPr b="0" lang="hr-HR" sz="24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	</a:t>
            </a:r>
            <a:r>
              <a:rPr b="0" lang="hr-HR" sz="24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	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0" lang="hr-HR" sz="24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	</a:t>
            </a:r>
            <a:r>
              <a:rPr b="0" lang="hr-HR" sz="24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	</a:t>
            </a:r>
            <a:r>
              <a:rPr b="0" lang="hr-HR" sz="24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	</a:t>
            </a:r>
            <a:r>
              <a:rPr b="0" lang="hr-HR" sz="24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	</a:t>
            </a:r>
            <a:r>
              <a:rPr b="0" lang="hr-HR" sz="24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 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hr-HR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417"/>
              </a:spcBef>
            </a:pPr>
            <a:r>
              <a:rPr b="0" lang="hr-HR" sz="18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	</a:t>
            </a:r>
            <a:r>
              <a:rPr b="0" lang="hr-HR" sz="18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	</a:t>
            </a:r>
            <a:r>
              <a:rPr b="0" lang="hr-HR" sz="18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	</a:t>
            </a:r>
            <a:r>
              <a:rPr b="0" lang="hr-HR" sz="18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	</a:t>
            </a:r>
            <a:r>
              <a:rPr b="0" lang="hr-HR" sz="18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	</a:t>
            </a:r>
            <a:r>
              <a:rPr b="0" lang="hr-HR" sz="18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	</a:t>
            </a:r>
            <a:r>
              <a:rPr b="0" lang="hr-HR" sz="18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	</a:t>
            </a:r>
            <a:r>
              <a:rPr b="0" lang="hr-HR" sz="18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                                       </a:t>
            </a:r>
            <a:r>
              <a:rPr b="0" lang="hr-HR" sz="18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1  Liceul de Arte "Ionel Perlea", Slobozia, Romania </a:t>
            </a:r>
            <a:endParaRPr b="0" lang="hr-HR" sz="18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417"/>
              </a:spcBef>
            </a:pPr>
            <a:r>
              <a:rPr b="0" lang="hr-HR" sz="1800" spc="-1" strike="noStrike">
                <a:solidFill>
                  <a:srgbClr val="404040"/>
                </a:solidFill>
                <a:latin typeface="Century Gothic"/>
                <a:ea typeface="Microsoft YaHei"/>
              </a:rPr>
              <a:t> 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hr-HR" sz="1800" spc="-1" strike="noStrike">
              <a:latin typeface="Arial"/>
            </a:endParaRPr>
          </a:p>
        </p:txBody>
      </p:sp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7272000" y="3247560"/>
            <a:ext cx="3672000" cy="2296440"/>
          </a:xfrm>
          <a:prstGeom prst="rect">
            <a:avLst/>
          </a:prstGeom>
          <a:ln>
            <a:noFill/>
          </a:ln>
        </p:spPr>
      </p:pic>
      <p:pic>
        <p:nvPicPr>
          <p:cNvPr id="169" name="" descr=""/>
          <p:cNvPicPr/>
          <p:nvPr/>
        </p:nvPicPr>
        <p:blipFill>
          <a:blip r:embed="rId2"/>
          <a:stretch/>
        </p:blipFill>
        <p:spPr>
          <a:xfrm>
            <a:off x="2088000" y="3384000"/>
            <a:ext cx="4032000" cy="227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1440000" y="636120"/>
            <a:ext cx="921564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hr-HR" sz="4400" spc="-1" strike="noStrike">
                <a:solidFill>
                  <a:srgbClr val="00a933"/>
                </a:solidFill>
                <a:latin typeface="Century Gothic"/>
              </a:rPr>
              <a:t>ACT for ENVIRONMENT!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171" name="" descr=""/>
          <p:cNvPicPr/>
          <p:nvPr/>
        </p:nvPicPr>
        <p:blipFill>
          <a:blip r:embed="rId1"/>
          <a:stretch/>
        </p:blipFill>
        <p:spPr>
          <a:xfrm>
            <a:off x="3907440" y="1512000"/>
            <a:ext cx="4876560" cy="4876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80</TotalTime>
  <Application>LibreOffice/6.2.5.2$Windows_X86_64 LibreOffice_project/1ec314fa52f458adc18c4f025c545a4e8b22c159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2020-10-06T18:26:22Z</dcterms:created>
  <dc:creator/>
  <dc:description/>
  <dc:language>hr-HR</dc:language>
  <cp:lastModifiedBy/>
  <dcterms:modified xsi:type="dcterms:W3CDTF">2020-10-07T22:11:43Z</dcterms:modified>
  <cp:revision>25</cp:revision>
  <dc:subject/>
  <dc:title>PowerPoint prezentacija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</vt:i4>
  </property>
</Properties>
</file>