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4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1" r:id="rId19"/>
  </p:sldIdLst>
  <p:sldSz cx="18288000" cy="10287000"/>
  <p:notesSz cx="6858000" cy="9144000"/>
  <p:embeddedFontLst>
    <p:embeddedFont>
      <p:font typeface="Poppins" panose="00000500000000000000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63" d="100"/>
          <a:sy n="63" d="100"/>
        </p:scale>
        <p:origin x="2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3" Type="http://schemas.openxmlformats.org/officeDocument/2006/relationships/image" Target="../media/image54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24595">
            <a:off x="4045368" y="-82719"/>
            <a:ext cx="10290793" cy="10107845"/>
            <a:chOff x="0" y="0"/>
            <a:chExt cx="17108402" cy="18239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08402" cy="18239044"/>
            </a:xfrm>
            <a:custGeom>
              <a:avLst/>
              <a:gdLst/>
              <a:ahLst/>
              <a:cxnLst/>
              <a:rect l="l" t="t" r="r" b="b"/>
              <a:pathLst>
                <a:path w="17108402" h="18239044">
                  <a:moveTo>
                    <a:pt x="0" y="0"/>
                  </a:moveTo>
                  <a:lnTo>
                    <a:pt x="17108402" y="0"/>
                  </a:lnTo>
                  <a:lnTo>
                    <a:pt x="17108402" y="18239044"/>
                  </a:lnTo>
                  <a:lnTo>
                    <a:pt x="0" y="1823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 rot="-960206">
              <a:off x="3888891" y="4150737"/>
              <a:ext cx="7981314" cy="10564091"/>
              <a:chOff x="0" y="0"/>
              <a:chExt cx="1576556" cy="20867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6556" cy="2086734"/>
              </a:xfrm>
              <a:custGeom>
                <a:avLst/>
                <a:gdLst/>
                <a:ahLst/>
                <a:cxnLst/>
                <a:rect l="l" t="t" r="r" b="b"/>
                <a:pathLst>
                  <a:path w="1576556" h="2086734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id="7" name="Freeform 7"/>
          <p:cNvSpPr/>
          <p:nvPr/>
        </p:nvSpPr>
        <p:spPr>
          <a:xfrm rot="1766696">
            <a:off x="263090" y="86685"/>
            <a:ext cx="3331313" cy="3185786"/>
          </a:xfrm>
          <a:custGeom>
            <a:avLst/>
            <a:gdLst/>
            <a:ahLst/>
            <a:cxnLst/>
            <a:rect l="l" t="t" r="r" b="b"/>
            <a:pathLst>
              <a:path w="5958489" h="5275350">
                <a:moveTo>
                  <a:pt x="0" y="0"/>
                </a:moveTo>
                <a:lnTo>
                  <a:pt x="5958489" y="0"/>
                </a:lnTo>
                <a:lnTo>
                  <a:pt x="5958489" y="5275350"/>
                </a:lnTo>
                <a:lnTo>
                  <a:pt x="0" y="5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705943">
            <a:off x="6101678" y="2061824"/>
            <a:ext cx="4935982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hr-HR" sz="3600" dirty="0" smtClean="0">
                <a:solidFill>
                  <a:srgbClr val="213138"/>
                </a:solidFill>
                <a:latin typeface="More Sugar Bold"/>
              </a:rPr>
              <a:t>Praktična nastava u Irskoj, Dublin</a:t>
            </a:r>
            <a:endParaRPr lang="en-US" sz="3600" dirty="0">
              <a:solidFill>
                <a:srgbClr val="213138"/>
              </a:solidFill>
              <a:latin typeface="More Sugar Bold"/>
            </a:endParaRPr>
          </a:p>
        </p:txBody>
      </p:sp>
      <p:sp>
        <p:nvSpPr>
          <p:cNvPr id="9" name="TextBox 9"/>
          <p:cNvSpPr txBox="1"/>
          <p:nvPr/>
        </p:nvSpPr>
        <p:spPr>
          <a:xfrm rot="-705943">
            <a:off x="6147628" y="1204800"/>
            <a:ext cx="4018527" cy="94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145" dirty="0">
                <a:solidFill>
                  <a:srgbClr val="213138"/>
                </a:solidFill>
                <a:latin typeface="Poppins" panose="00000500000000000000"/>
              </a:rPr>
              <a:t>ERASMUS+ PROJEKT</a:t>
            </a:r>
            <a:endParaRPr lang="en-US" sz="3145" dirty="0">
              <a:solidFill>
                <a:srgbClr val="213138"/>
              </a:solidFill>
              <a:latin typeface="Poppins" panose="00000500000000000000"/>
            </a:endParaRPr>
          </a:p>
          <a:p>
            <a:pPr algn="ctr">
              <a:lnSpc>
                <a:spcPts val="4400"/>
              </a:lnSpc>
            </a:pPr>
            <a:endParaRPr lang="en-US" sz="3145" dirty="0">
              <a:solidFill>
                <a:srgbClr val="213138"/>
              </a:solidFill>
              <a:latin typeface="Poppins" panose="0000050000000000000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6407" y="7216438"/>
            <a:ext cx="3329370" cy="2606057"/>
          </a:xfrm>
          <a:custGeom>
            <a:avLst/>
            <a:gdLst/>
            <a:ahLst/>
            <a:cxnLst/>
            <a:rect l="l" t="t" r="r" b="b"/>
            <a:pathLst>
              <a:path w="3329370" h="2606057">
                <a:moveTo>
                  <a:pt x="0" y="0"/>
                </a:moveTo>
                <a:lnTo>
                  <a:pt x="3329371" y="0"/>
                </a:lnTo>
                <a:lnTo>
                  <a:pt x="3329371" y="2606057"/>
                </a:lnTo>
                <a:lnTo>
                  <a:pt x="0" y="2606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98900">
            <a:off x="6952498" y="4986075"/>
            <a:ext cx="4224100" cy="1206578"/>
          </a:xfrm>
          <a:custGeom>
            <a:avLst/>
            <a:gdLst/>
            <a:ahLst/>
            <a:cxnLst/>
            <a:rect l="l" t="t" r="r" b="b"/>
            <a:pathLst>
              <a:path w="4224100" h="1206578">
                <a:moveTo>
                  <a:pt x="0" y="0"/>
                </a:moveTo>
                <a:lnTo>
                  <a:pt x="4224099" y="0"/>
                </a:lnTo>
                <a:lnTo>
                  <a:pt x="4224099" y="1206579"/>
                </a:lnTo>
                <a:lnTo>
                  <a:pt x="0" y="1206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809263">
            <a:off x="8672726" y="6656258"/>
            <a:ext cx="1843324" cy="1598013"/>
          </a:xfrm>
          <a:custGeom>
            <a:avLst/>
            <a:gdLst/>
            <a:ahLst/>
            <a:cxnLst/>
            <a:rect l="l" t="t" r="r" b="b"/>
            <a:pathLst>
              <a:path w="2091864" h="2032117">
                <a:moveTo>
                  <a:pt x="0" y="0"/>
                </a:moveTo>
                <a:lnTo>
                  <a:pt x="2091863" y="0"/>
                </a:lnTo>
                <a:lnTo>
                  <a:pt x="2091863" y="2032117"/>
                </a:lnTo>
                <a:lnTo>
                  <a:pt x="0" y="2032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41" b="-124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9236" y="278560"/>
            <a:ext cx="4068764" cy="4979555"/>
          </a:xfrm>
          <a:custGeom>
            <a:avLst/>
            <a:gdLst/>
            <a:ahLst/>
            <a:cxnLst/>
            <a:rect l="l" t="t" r="r" b="b"/>
            <a:pathLst>
              <a:path w="4068764" h="4979555">
                <a:moveTo>
                  <a:pt x="0" y="0"/>
                </a:moveTo>
                <a:lnTo>
                  <a:pt x="4068764" y="0"/>
                </a:lnTo>
                <a:lnTo>
                  <a:pt x="4068764" y="4979555"/>
                </a:lnTo>
                <a:lnTo>
                  <a:pt x="0" y="497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301" y="3947481"/>
            <a:ext cx="5052774" cy="2976953"/>
          </a:xfrm>
          <a:custGeom>
            <a:avLst/>
            <a:gdLst/>
            <a:ahLst/>
            <a:cxnLst/>
            <a:rect l="l" t="t" r="r" b="b"/>
            <a:pathLst>
              <a:path w="5052774" h="2976953">
                <a:moveTo>
                  <a:pt x="0" y="0"/>
                </a:moveTo>
                <a:lnTo>
                  <a:pt x="5052774" y="0"/>
                </a:lnTo>
                <a:lnTo>
                  <a:pt x="5052774" y="2976952"/>
                </a:lnTo>
                <a:lnTo>
                  <a:pt x="0" y="29769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2957" y="0"/>
            <a:ext cx="12102869" cy="17112025"/>
          </a:xfrm>
          <a:custGeom>
            <a:avLst/>
            <a:gdLst/>
            <a:ahLst/>
            <a:cxnLst/>
            <a:rect l="l" t="t" r="r" b="b"/>
            <a:pathLst>
              <a:path w="12102869" h="17112025">
                <a:moveTo>
                  <a:pt x="0" y="0"/>
                </a:moveTo>
                <a:lnTo>
                  <a:pt x="12102868" y="0"/>
                </a:lnTo>
                <a:lnTo>
                  <a:pt x="12102868" y="17112025"/>
                </a:lnTo>
                <a:lnTo>
                  <a:pt x="0" y="1711202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1646261"/>
            <a:ext cx="9020726" cy="98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6640">
                <a:solidFill>
                  <a:srgbClr val="392515"/>
                </a:solidFill>
                <a:latin typeface="More Sugar Bold"/>
              </a:rPr>
              <a:t>DOKUMENTACIJA </a:t>
            </a:r>
            <a:endParaRPr lang="en-US" sz="664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96200" y="3330543"/>
            <a:ext cx="9982200" cy="657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Learning agreement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Memorandum of Understanding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VET quality commitment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Ugovor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između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škole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i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učenika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Europass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Mobility 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Europass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CV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Rules National Guild of Master Craftsmen residences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  <a:p>
            <a:pPr marL="827405" lvl="1" indent="-414020">
              <a:lnSpc>
                <a:spcPts val="5750"/>
              </a:lnSpc>
              <a:buFont typeface="Arial" panose="020B0604020202020204"/>
              <a:buChar char="•"/>
            </a:pP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Žiro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račun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i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Europska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zdravstvena</a:t>
            </a:r>
            <a:r>
              <a:rPr lang="en-US" sz="3200" dirty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en-US" sz="3200" dirty="0" err="1">
                <a:solidFill>
                  <a:srgbClr val="392515"/>
                </a:solidFill>
                <a:latin typeface="Poppins" panose="00000500000000000000"/>
              </a:rPr>
              <a:t>iskaznica</a:t>
            </a:r>
            <a:endParaRPr lang="en-US" sz="3200" dirty="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5" name="Freeform 5"/>
          <p:cNvSpPr/>
          <p:nvPr/>
        </p:nvSpPr>
        <p:spPr>
          <a:xfrm rot="1766696">
            <a:off x="-27591" y="1904431"/>
            <a:ext cx="5896165" cy="5220172"/>
          </a:xfrm>
          <a:custGeom>
            <a:avLst/>
            <a:gdLst/>
            <a:ahLst/>
            <a:cxnLst/>
            <a:rect l="l" t="t" r="r" b="b"/>
            <a:pathLst>
              <a:path w="5896165" h="5220172">
                <a:moveTo>
                  <a:pt x="0" y="0"/>
                </a:moveTo>
                <a:lnTo>
                  <a:pt x="5896165" y="0"/>
                </a:lnTo>
                <a:lnTo>
                  <a:pt x="5896165" y="5220172"/>
                </a:lnTo>
                <a:lnTo>
                  <a:pt x="0" y="5220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7020" y="0"/>
            <a:ext cx="12832335" cy="18143405"/>
          </a:xfrm>
          <a:custGeom>
            <a:avLst/>
            <a:gdLst/>
            <a:ahLst/>
            <a:cxnLst/>
            <a:rect l="l" t="t" r="r" b="b"/>
            <a:pathLst>
              <a:path w="12832335" h="18143405">
                <a:moveTo>
                  <a:pt x="0" y="0"/>
                </a:moveTo>
                <a:lnTo>
                  <a:pt x="12832335" y="0"/>
                </a:lnTo>
                <a:lnTo>
                  <a:pt x="12832335" y="18143405"/>
                </a:lnTo>
                <a:lnTo>
                  <a:pt x="0" y="1814340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29620" y="3053310"/>
            <a:ext cx="10967496" cy="668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Vođenje bloga/dnevnika rada svaki dan – predaja dnevnika rada koordinatorici projekta SVAKI dan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Dnevnik rada mora biti kvalitetno napisan i sadržavati tekst od najmanje 100 riječi i 1 ili više slike za svaki dan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Dnevni sastanci s nastavnicima u pratnji (ovisno o smjeni koju učenici rade)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Sobe moraju biti uredne i nije dopušteno dovođenje drugih osoba u sobe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55695" y="915484"/>
            <a:ext cx="8576610" cy="169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25"/>
              </a:lnSpc>
            </a:pPr>
            <a:r>
              <a:rPr lang="en-US" sz="5710">
                <a:solidFill>
                  <a:srgbClr val="392515"/>
                </a:solidFill>
                <a:latin typeface="More Sugar Bold"/>
              </a:rPr>
              <a:t>OBAVEZE UČENIKA TIJEKOM MOBILNOSTI </a:t>
            </a:r>
            <a:endParaRPr lang="en-US" sz="5710">
              <a:solidFill>
                <a:srgbClr val="392515"/>
              </a:solidFill>
              <a:latin typeface="More Sug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2446" y="-693208"/>
            <a:ext cx="12804093" cy="18103474"/>
          </a:xfrm>
          <a:custGeom>
            <a:avLst/>
            <a:gdLst/>
            <a:ahLst/>
            <a:cxnLst/>
            <a:rect l="l" t="t" r="r" b="b"/>
            <a:pathLst>
              <a:path w="12804093" h="18103474">
                <a:moveTo>
                  <a:pt x="0" y="0"/>
                </a:moveTo>
                <a:lnTo>
                  <a:pt x="12804093" y="0"/>
                </a:lnTo>
                <a:lnTo>
                  <a:pt x="12804093" y="18103474"/>
                </a:lnTo>
                <a:lnTo>
                  <a:pt x="0" y="181034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29620" y="3537951"/>
            <a:ext cx="10967496" cy="601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Predaja potpuno napisanog bloga i sažetak iskustva mobilnosti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Popunjavanje evaluacijskog upitnika nakon mobilnosti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Popunjavanje izvješća koje učenicima šalje Agencija za mobilnost i programe EU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en-US" sz="3510">
                <a:solidFill>
                  <a:srgbClr val="392515"/>
                </a:solidFill>
                <a:latin typeface="Poppins" panose="00000500000000000000"/>
              </a:rPr>
              <a:t>Diseminacijske aktivnosti – video, Erasmus corner, izložba slika u školi, e-časopis </a:t>
            </a:r>
            <a:endParaRPr lang="en-US" sz="3510">
              <a:solidFill>
                <a:srgbClr val="392515"/>
              </a:solidFill>
              <a:latin typeface="Poppins" panose="00000500000000000000"/>
            </a:endParaRPr>
          </a:p>
          <a:p>
            <a:pPr>
              <a:lnSpc>
                <a:spcPts val="5265"/>
              </a:lnSpc>
            </a:pPr>
            <a:endParaRPr lang="en-US" sz="351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29620" y="1202612"/>
            <a:ext cx="10638212" cy="169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5"/>
              </a:lnSpc>
              <a:spcBef>
                <a:spcPct val="0"/>
              </a:spcBef>
            </a:pPr>
            <a:r>
              <a:rPr lang="en-US" sz="5710">
                <a:solidFill>
                  <a:srgbClr val="392515"/>
                </a:solidFill>
                <a:latin typeface="More Sugar Bold"/>
              </a:rPr>
              <a:t>OBAVEZE UČENIKA NAKON MOBILNOSTI </a:t>
            </a:r>
            <a:endParaRPr lang="en-US" sz="5710">
              <a:solidFill>
                <a:srgbClr val="392515"/>
              </a:solidFill>
              <a:latin typeface="More Sug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581" y="1920689"/>
            <a:ext cx="6613777" cy="8094266"/>
          </a:xfrm>
          <a:custGeom>
            <a:avLst/>
            <a:gdLst/>
            <a:ahLst/>
            <a:cxnLst/>
            <a:rect l="l" t="t" r="r" b="b"/>
            <a:pathLst>
              <a:path w="6613777" h="8094266">
                <a:moveTo>
                  <a:pt x="0" y="0"/>
                </a:moveTo>
                <a:lnTo>
                  <a:pt x="6613776" y="0"/>
                </a:lnTo>
                <a:lnTo>
                  <a:pt x="6613776" y="8094266"/>
                </a:lnTo>
                <a:lnTo>
                  <a:pt x="0" y="8094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05459" y="738514"/>
            <a:ext cx="984910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hr-HR" sz="4200" dirty="0" smtClean="0">
                <a:solidFill>
                  <a:srgbClr val="213138"/>
                </a:solidFill>
                <a:latin typeface="More Sugar Bold"/>
              </a:rPr>
              <a:t>Dublin atrakcije</a:t>
            </a:r>
            <a:endParaRPr lang="en-US" sz="4200" dirty="0">
              <a:solidFill>
                <a:srgbClr val="213138"/>
              </a:solidFill>
              <a:latin typeface="More Sugar Bold"/>
            </a:endParaRPr>
          </a:p>
        </p:txBody>
      </p:sp>
      <p:sp>
        <p:nvSpPr>
          <p:cNvPr id="6" name="TextBox 6"/>
          <p:cNvSpPr txBox="1"/>
          <p:nvPr/>
        </p:nvSpPr>
        <p:spPr>
          <a:xfrm rot="-169406">
            <a:off x="581301" y="2587207"/>
            <a:ext cx="6254412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 Bold"/>
              </a:rPr>
              <a:t>DUBLIN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9406">
            <a:off x="-269469" y="3758992"/>
            <a:ext cx="6885079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"/>
              </a:rPr>
              <a:t>MOHER </a:t>
            </a:r>
            <a:endParaRPr lang="en-US" sz="5800" dirty="0">
              <a:solidFill>
                <a:srgbClr val="F9F0D3"/>
              </a:solidFill>
              <a:latin typeface="More Sugar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126" y="649881"/>
            <a:ext cx="4630424" cy="308133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0392" y="5721127"/>
            <a:ext cx="5848350" cy="38989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6743700"/>
            <a:ext cx="5173662" cy="311666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370" y="1741309"/>
            <a:ext cx="5969727" cy="3979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581" y="1920689"/>
            <a:ext cx="6613777" cy="8094266"/>
          </a:xfrm>
          <a:custGeom>
            <a:avLst/>
            <a:gdLst/>
            <a:ahLst/>
            <a:cxnLst/>
            <a:rect l="l" t="t" r="r" b="b"/>
            <a:pathLst>
              <a:path w="6613777" h="8094266">
                <a:moveTo>
                  <a:pt x="0" y="0"/>
                </a:moveTo>
                <a:lnTo>
                  <a:pt x="6613776" y="0"/>
                </a:lnTo>
                <a:lnTo>
                  <a:pt x="6613776" y="8094266"/>
                </a:lnTo>
                <a:lnTo>
                  <a:pt x="0" y="8094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14031" y="722757"/>
            <a:ext cx="984910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hr-HR" sz="4200" dirty="0" smtClean="0">
                <a:solidFill>
                  <a:srgbClr val="213138"/>
                </a:solidFill>
                <a:latin typeface="More Sugar Bold"/>
              </a:rPr>
              <a:t>Klifovi </a:t>
            </a:r>
            <a:r>
              <a:rPr lang="hr-HR" sz="4200" dirty="0" err="1" smtClean="0">
                <a:solidFill>
                  <a:srgbClr val="213138"/>
                </a:solidFill>
                <a:latin typeface="More Sugar Bold"/>
              </a:rPr>
              <a:t>Mohera</a:t>
            </a:r>
            <a:endParaRPr lang="en-US" sz="4200" dirty="0">
              <a:solidFill>
                <a:srgbClr val="213138"/>
              </a:solidFill>
              <a:latin typeface="More Sugar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9406">
            <a:off x="581301" y="2587207"/>
            <a:ext cx="6254412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 Bold"/>
              </a:rPr>
              <a:t>DUBLIN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sp>
        <p:nvSpPr>
          <p:cNvPr id="10" name="TextBox 10"/>
          <p:cNvSpPr txBox="1"/>
          <p:nvPr/>
        </p:nvSpPr>
        <p:spPr>
          <a:xfrm rot="595637">
            <a:off x="1022233" y="6800393"/>
            <a:ext cx="5337922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err="1" smtClean="0">
                <a:solidFill>
                  <a:srgbClr val="F9F0D3"/>
                </a:solidFill>
                <a:latin typeface="More Sugar Bold"/>
              </a:rPr>
              <a:t>Moher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1075045"/>
            <a:ext cx="7600950" cy="29718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5372100"/>
            <a:ext cx="7543800" cy="396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581" y="1920689"/>
            <a:ext cx="6613777" cy="8094266"/>
          </a:xfrm>
          <a:custGeom>
            <a:avLst/>
            <a:gdLst/>
            <a:ahLst/>
            <a:cxnLst/>
            <a:rect l="l" t="t" r="r" b="b"/>
            <a:pathLst>
              <a:path w="6613777" h="8094266">
                <a:moveTo>
                  <a:pt x="0" y="0"/>
                </a:moveTo>
                <a:lnTo>
                  <a:pt x="6613776" y="0"/>
                </a:lnTo>
                <a:lnTo>
                  <a:pt x="6613776" y="8094266"/>
                </a:lnTo>
                <a:lnTo>
                  <a:pt x="0" y="8094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297985">
            <a:off x="1978398" y="4952258"/>
            <a:ext cx="3454566" cy="86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 Bold"/>
              </a:rPr>
              <a:t>BELFAST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sp>
        <p:nvSpPr>
          <p:cNvPr id="10" name="TextBox 10"/>
          <p:cNvSpPr txBox="1"/>
          <p:nvPr/>
        </p:nvSpPr>
        <p:spPr>
          <a:xfrm rot="595637">
            <a:off x="1022233" y="6800393"/>
            <a:ext cx="5337922" cy="6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 Bold"/>
              </a:rPr>
              <a:t>GALWAY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4781910"/>
            <a:ext cx="7696200" cy="432911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419100"/>
            <a:ext cx="5615609" cy="374280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409700"/>
            <a:ext cx="5512854" cy="36752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2446" y="-693208"/>
            <a:ext cx="12804093" cy="18103474"/>
          </a:xfrm>
          <a:custGeom>
            <a:avLst/>
            <a:gdLst/>
            <a:ahLst/>
            <a:cxnLst/>
            <a:rect l="l" t="t" r="r" b="b"/>
            <a:pathLst>
              <a:path w="12804093" h="18103474">
                <a:moveTo>
                  <a:pt x="0" y="0"/>
                </a:moveTo>
                <a:lnTo>
                  <a:pt x="12804093" y="0"/>
                </a:lnTo>
                <a:lnTo>
                  <a:pt x="12804093" y="18103474"/>
                </a:lnTo>
                <a:lnTo>
                  <a:pt x="0" y="181034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29620" y="3537951"/>
            <a:ext cx="1096749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hr-HR" sz="3510" dirty="0" smtClean="0">
                <a:solidFill>
                  <a:srgbClr val="392515"/>
                </a:solidFill>
                <a:latin typeface="Poppins" panose="00000500000000000000"/>
              </a:rPr>
              <a:t>Prtljaga – 20kg</a:t>
            </a:r>
            <a:endParaRPr lang="hr-HR" sz="3510" dirty="0" smtClean="0">
              <a:solidFill>
                <a:srgbClr val="392515"/>
              </a:solidFill>
              <a:latin typeface="Poppins" panose="00000500000000000000"/>
            </a:endParaRPr>
          </a:p>
          <a:p>
            <a:pPr marL="757555" lvl="1" indent="-379095">
              <a:lnSpc>
                <a:spcPts val="5265"/>
              </a:lnSpc>
              <a:buFont typeface="Arial" panose="020B0604020202020204"/>
              <a:buChar char="•"/>
            </a:pPr>
            <a:r>
              <a:rPr lang="hr-HR" sz="3510" dirty="0" err="1" smtClean="0">
                <a:solidFill>
                  <a:srgbClr val="392515"/>
                </a:solidFill>
                <a:latin typeface="Poppins" panose="00000500000000000000"/>
              </a:rPr>
              <a:t>Dress</a:t>
            </a:r>
            <a:r>
              <a:rPr lang="hr-HR" sz="3510" dirty="0" smtClean="0">
                <a:solidFill>
                  <a:srgbClr val="392515"/>
                </a:solidFill>
                <a:latin typeface="Poppins" panose="00000500000000000000"/>
              </a:rPr>
              <a:t> </a:t>
            </a:r>
            <a:r>
              <a:rPr lang="hr-HR" sz="3510" dirty="0" err="1" smtClean="0">
                <a:solidFill>
                  <a:srgbClr val="392515"/>
                </a:solidFill>
                <a:latin typeface="Poppins" panose="00000500000000000000"/>
              </a:rPr>
              <a:t>code</a:t>
            </a:r>
            <a:r>
              <a:rPr lang="hr-HR" sz="3510" dirty="0" smtClean="0">
                <a:solidFill>
                  <a:srgbClr val="392515"/>
                </a:solidFill>
                <a:latin typeface="Poppins" panose="00000500000000000000"/>
              </a:rPr>
              <a:t> za obavljanje prakse</a:t>
            </a:r>
            <a:endParaRPr lang="hr-HR" sz="3510" dirty="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29620" y="1202612"/>
            <a:ext cx="1063821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5"/>
              </a:lnSpc>
              <a:spcBef>
                <a:spcPct val="0"/>
              </a:spcBef>
            </a:pPr>
            <a:r>
              <a:rPr lang="hr-HR" sz="5710" dirty="0" smtClean="0">
                <a:solidFill>
                  <a:srgbClr val="392515"/>
                </a:solidFill>
                <a:latin typeface="More Sugar Bold"/>
              </a:rPr>
              <a:t>Važno je znati!</a:t>
            </a:r>
            <a:endParaRPr lang="en-US" sz="5710" dirty="0">
              <a:solidFill>
                <a:srgbClr val="392515"/>
              </a:solidFill>
              <a:latin typeface="More Sugar Bold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94" y="5229526"/>
            <a:ext cx="6188832" cy="381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6538595"/>
            <a:ext cx="5676900" cy="353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5063">
            <a:off x="363030" y="1488402"/>
            <a:ext cx="4509830" cy="8279043"/>
          </a:xfrm>
          <a:custGeom>
            <a:avLst/>
            <a:gdLst/>
            <a:ahLst/>
            <a:cxnLst/>
            <a:rect l="l" t="t" r="r" b="b"/>
            <a:pathLst>
              <a:path w="4509830" h="8279043">
                <a:moveTo>
                  <a:pt x="0" y="0"/>
                </a:moveTo>
                <a:lnTo>
                  <a:pt x="4509830" y="0"/>
                </a:lnTo>
                <a:lnTo>
                  <a:pt x="4509830" y="8279043"/>
                </a:lnTo>
                <a:lnTo>
                  <a:pt x="0" y="827904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65">
            <a:off x="4607262" y="-865439"/>
            <a:ext cx="8331038" cy="5177434"/>
          </a:xfrm>
          <a:custGeom>
            <a:avLst/>
            <a:gdLst/>
            <a:ahLst/>
            <a:cxnLst/>
            <a:rect l="l" t="t" r="r" b="b"/>
            <a:pathLst>
              <a:path w="9967669" h="5419920">
                <a:moveTo>
                  <a:pt x="0" y="0"/>
                </a:moveTo>
                <a:lnTo>
                  <a:pt x="9967669" y="0"/>
                </a:lnTo>
                <a:lnTo>
                  <a:pt x="9967669" y="5419920"/>
                </a:lnTo>
                <a:lnTo>
                  <a:pt x="0" y="5419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00220">
            <a:off x="10397648" y="6181058"/>
            <a:ext cx="4485994" cy="4297123"/>
          </a:xfrm>
          <a:custGeom>
            <a:avLst/>
            <a:gdLst/>
            <a:ahLst/>
            <a:cxnLst/>
            <a:rect l="l" t="t" r="r" b="b"/>
            <a:pathLst>
              <a:path w="8322010" h="6374306">
                <a:moveTo>
                  <a:pt x="0" y="0"/>
                </a:moveTo>
                <a:lnTo>
                  <a:pt x="8322010" y="0"/>
                </a:lnTo>
                <a:lnTo>
                  <a:pt x="8322010" y="6374306"/>
                </a:lnTo>
                <a:lnTo>
                  <a:pt x="0" y="63743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52800" y="4509307"/>
            <a:ext cx="11525570" cy="266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0"/>
              </a:lnSpc>
            </a:pPr>
            <a:r>
              <a:rPr lang="en-US" sz="8975" dirty="0">
                <a:solidFill>
                  <a:srgbClr val="392515"/>
                </a:solidFill>
                <a:latin typeface="More Sugar Bold"/>
              </a:rPr>
              <a:t>HVALA NA </a:t>
            </a:r>
            <a:endParaRPr lang="en-US" sz="8975" dirty="0">
              <a:solidFill>
                <a:srgbClr val="392515"/>
              </a:solidFill>
              <a:latin typeface="More Sugar Bold"/>
            </a:endParaRPr>
          </a:p>
          <a:p>
            <a:pPr algn="ctr">
              <a:lnSpc>
                <a:spcPts val="10410"/>
              </a:lnSpc>
            </a:pPr>
            <a:r>
              <a:rPr lang="en-US" sz="8975" dirty="0">
                <a:solidFill>
                  <a:srgbClr val="392515"/>
                </a:solidFill>
                <a:latin typeface="More Sugar Bold"/>
              </a:rPr>
              <a:t>PAŽNJI!</a:t>
            </a:r>
            <a:endParaRPr lang="en-US" sz="8975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05193" y="7476762"/>
            <a:ext cx="10038008" cy="6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dirty="0" err="1">
                <a:solidFill>
                  <a:srgbClr val="392515"/>
                </a:solidFill>
                <a:latin typeface="Poppins" panose="00000500000000000000"/>
              </a:rPr>
              <a:t>Pitanja</a:t>
            </a:r>
            <a:r>
              <a:rPr lang="en-US" sz="3600" dirty="0">
                <a:solidFill>
                  <a:srgbClr val="392515"/>
                </a:solidFill>
                <a:latin typeface="Poppins" panose="00000500000000000000"/>
              </a:rPr>
              <a:t>?</a:t>
            </a:r>
            <a:endParaRPr lang="en-US" sz="3600" dirty="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7" name="Freeform 7"/>
          <p:cNvSpPr/>
          <p:nvPr/>
        </p:nvSpPr>
        <p:spPr>
          <a:xfrm rot="1382287">
            <a:off x="13993589" y="30007"/>
            <a:ext cx="3417884" cy="7419606"/>
          </a:xfrm>
          <a:custGeom>
            <a:avLst/>
            <a:gdLst/>
            <a:ahLst/>
            <a:cxnLst/>
            <a:rect l="l" t="t" r="r" b="b"/>
            <a:pathLst>
              <a:path w="3417884" h="7419606">
                <a:moveTo>
                  <a:pt x="0" y="0"/>
                </a:moveTo>
                <a:lnTo>
                  <a:pt x="3417884" y="0"/>
                </a:lnTo>
                <a:lnTo>
                  <a:pt x="3417884" y="7419605"/>
                </a:lnTo>
                <a:lnTo>
                  <a:pt x="0" y="741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00600" y="1714500"/>
            <a:ext cx="8904561" cy="11283276"/>
          </a:xfrm>
          <a:custGeom>
            <a:avLst/>
            <a:gdLst/>
            <a:ahLst/>
            <a:cxnLst/>
            <a:rect l="l" t="t" r="r" b="b"/>
            <a:pathLst>
              <a:path w="10951122" h="13402524">
                <a:moveTo>
                  <a:pt x="0" y="0"/>
                </a:moveTo>
                <a:lnTo>
                  <a:pt x="10951122" y="0"/>
                </a:lnTo>
                <a:lnTo>
                  <a:pt x="10951122" y="13402524"/>
                </a:lnTo>
                <a:lnTo>
                  <a:pt x="0" y="1340252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166">
            <a:off x="12996605" y="6594291"/>
            <a:ext cx="5120040" cy="1284665"/>
          </a:xfrm>
          <a:custGeom>
            <a:avLst/>
            <a:gdLst/>
            <a:ahLst/>
            <a:cxnLst/>
            <a:rect l="l" t="t" r="r" b="b"/>
            <a:pathLst>
              <a:path w="5120040" h="1284665">
                <a:moveTo>
                  <a:pt x="0" y="0"/>
                </a:moveTo>
                <a:lnTo>
                  <a:pt x="5120040" y="0"/>
                </a:lnTo>
                <a:lnTo>
                  <a:pt x="5120040" y="1284665"/>
                </a:lnTo>
                <a:lnTo>
                  <a:pt x="0" y="1284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95400" y="533367"/>
            <a:ext cx="16035452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0"/>
              </a:lnSpc>
            </a:pPr>
            <a:r>
              <a:rPr lang="en-US" sz="4155" dirty="0">
                <a:solidFill>
                  <a:srgbClr val="213138"/>
                </a:solidFill>
                <a:latin typeface="More Sugar Bold"/>
              </a:rPr>
              <a:t>KLJUČNA AKTIVNOST 1 U PODRUČJU STRUKOVNOG OBRAZOVANJA I OSPOSOBLJAVANJA</a:t>
            </a:r>
            <a:endParaRPr lang="en-US" sz="4155" dirty="0">
              <a:solidFill>
                <a:srgbClr val="213138"/>
              </a:solidFill>
              <a:latin typeface="More Sugar Bold"/>
            </a:endParaRPr>
          </a:p>
          <a:p>
            <a:pPr algn="ctr">
              <a:lnSpc>
                <a:spcPts val="11175"/>
              </a:lnSpc>
            </a:pPr>
            <a:endParaRPr lang="en-US" sz="4155" dirty="0">
              <a:solidFill>
                <a:srgbClr val="213138"/>
              </a:solidFill>
              <a:latin typeface="More Sugar Bold"/>
            </a:endParaRPr>
          </a:p>
        </p:txBody>
      </p:sp>
      <p:sp>
        <p:nvSpPr>
          <p:cNvPr id="5" name="TextBox 5"/>
          <p:cNvSpPr txBox="1"/>
          <p:nvPr/>
        </p:nvSpPr>
        <p:spPr>
          <a:xfrm rot="-169406">
            <a:off x="6101188" y="2645651"/>
            <a:ext cx="6885079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hr-HR" sz="5800" dirty="0" smtClean="0">
                <a:solidFill>
                  <a:srgbClr val="F9F0D3"/>
                </a:solidFill>
                <a:latin typeface="More Sugar"/>
              </a:rPr>
              <a:t>DUBLIN</a:t>
            </a:r>
            <a:endParaRPr lang="en-US" sz="5800" dirty="0">
              <a:solidFill>
                <a:srgbClr val="F9F0D3"/>
              </a:solidFill>
              <a:latin typeface="More Sugar"/>
            </a:endParaRPr>
          </a:p>
        </p:txBody>
      </p:sp>
      <p:sp>
        <p:nvSpPr>
          <p:cNvPr id="6" name="TextBox 6"/>
          <p:cNvSpPr txBox="1"/>
          <p:nvPr/>
        </p:nvSpPr>
        <p:spPr>
          <a:xfrm rot="-297985">
            <a:off x="6112836" y="6082945"/>
            <a:ext cx="6897499" cy="86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0"/>
              </a:lnSpc>
            </a:pPr>
            <a:r>
              <a:rPr lang="en-US" sz="5800" dirty="0" err="1">
                <a:solidFill>
                  <a:srgbClr val="F9F0D3"/>
                </a:solidFill>
                <a:latin typeface="More Sugar Bold"/>
              </a:rPr>
              <a:t>Stručna</a:t>
            </a:r>
            <a:r>
              <a:rPr lang="en-US" sz="5800" dirty="0">
                <a:solidFill>
                  <a:srgbClr val="F9F0D3"/>
                </a:solidFill>
                <a:latin typeface="More Sugar Bold"/>
              </a:rPr>
              <a:t> </a:t>
            </a:r>
            <a:r>
              <a:rPr lang="en-US" sz="5800" dirty="0" err="1">
                <a:solidFill>
                  <a:srgbClr val="F9F0D3"/>
                </a:solidFill>
                <a:latin typeface="More Sugar Bold"/>
              </a:rPr>
              <a:t>praksa</a:t>
            </a:r>
            <a:endParaRPr lang="en-US" sz="5800" dirty="0">
              <a:solidFill>
                <a:srgbClr val="F9F0D3"/>
              </a:solidFill>
              <a:latin typeface="More Suga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57800" y="4231402"/>
            <a:ext cx="6747855" cy="86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0"/>
              </a:lnSpc>
            </a:pPr>
            <a:r>
              <a:rPr lang="hr-HR" sz="5800" dirty="0" smtClean="0">
                <a:solidFill>
                  <a:srgbClr val="392515"/>
                </a:solidFill>
                <a:latin typeface="More Sugar Bold"/>
              </a:rPr>
              <a:t>24.4. – 8.5.2024.</a:t>
            </a:r>
            <a:endParaRPr lang="en-US" sz="5800" dirty="0">
              <a:solidFill>
                <a:srgbClr val="392515"/>
              </a:solidFill>
              <a:latin typeface="More Sug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026" y="766317"/>
            <a:ext cx="11510521" cy="16274515"/>
          </a:xfrm>
          <a:custGeom>
            <a:avLst/>
            <a:gdLst/>
            <a:ahLst/>
            <a:cxnLst/>
            <a:rect l="l" t="t" r="r" b="b"/>
            <a:pathLst>
              <a:path w="11510521" h="16274515">
                <a:moveTo>
                  <a:pt x="0" y="0"/>
                </a:moveTo>
                <a:lnTo>
                  <a:pt x="11510521" y="0"/>
                </a:lnTo>
                <a:lnTo>
                  <a:pt x="11510521" y="16274515"/>
                </a:lnTo>
                <a:lnTo>
                  <a:pt x="0" y="162745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17425" y="2196654"/>
            <a:ext cx="9020726" cy="195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5500" dirty="0">
                <a:solidFill>
                  <a:srgbClr val="392515"/>
                </a:solidFill>
                <a:latin typeface="More Sugar Bold"/>
              </a:rPr>
              <a:t>National Guild of Master Craftsmen</a:t>
            </a:r>
            <a:endParaRPr lang="en-US" sz="5500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53692" y="5349761"/>
            <a:ext cx="8116229" cy="375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600" lvl="1" indent="-304800">
              <a:lnSpc>
                <a:spcPts val="4235"/>
              </a:lnSpc>
              <a:buFont typeface="Arial" panose="020B0604020202020204"/>
              <a:buChar char="•"/>
            </a:pPr>
            <a:r>
              <a:rPr lang="en-US" sz="2820">
                <a:solidFill>
                  <a:srgbClr val="392515"/>
                </a:solidFill>
                <a:latin typeface="Poppins" panose="00000500000000000000"/>
              </a:rPr>
              <a:t>Stjecanje novih znanja i vještina</a:t>
            </a:r>
            <a:endParaRPr lang="en-US" sz="2820">
              <a:solidFill>
                <a:srgbClr val="392515"/>
              </a:solidFill>
              <a:latin typeface="Poppins" panose="00000500000000000000"/>
            </a:endParaRPr>
          </a:p>
          <a:p>
            <a:pPr marL="609600" lvl="1" indent="-304800">
              <a:lnSpc>
                <a:spcPts val="4235"/>
              </a:lnSpc>
              <a:buFont typeface="Arial" panose="020B0604020202020204"/>
              <a:buChar char="•"/>
            </a:pPr>
            <a:r>
              <a:rPr lang="en-US" sz="2820">
                <a:solidFill>
                  <a:srgbClr val="392515"/>
                </a:solidFill>
                <a:latin typeface="Poppins" panose="00000500000000000000"/>
              </a:rPr>
              <a:t>Potvrda o sudjelovanju, Europass mobility dokument, Potvrda o odrađenoj stručnoj praksi</a:t>
            </a:r>
            <a:endParaRPr lang="en-US" sz="2820">
              <a:solidFill>
                <a:srgbClr val="392515"/>
              </a:solidFill>
              <a:latin typeface="Poppins" panose="00000500000000000000"/>
            </a:endParaRPr>
          </a:p>
          <a:p>
            <a:pPr marL="609600" lvl="1" indent="-304800">
              <a:lnSpc>
                <a:spcPts val="4235"/>
              </a:lnSpc>
              <a:buFont typeface="Arial" panose="020B0604020202020204"/>
              <a:buChar char="•"/>
            </a:pPr>
            <a:r>
              <a:rPr lang="en-US" sz="2820">
                <a:solidFill>
                  <a:srgbClr val="392515"/>
                </a:solidFill>
                <a:latin typeface="Poppins" panose="00000500000000000000"/>
              </a:rPr>
              <a:t>Učenje u stvarnom poslovnom okruženju</a:t>
            </a:r>
            <a:endParaRPr lang="en-US" sz="2820">
              <a:solidFill>
                <a:srgbClr val="392515"/>
              </a:solidFill>
              <a:latin typeface="Poppins" panose="00000500000000000000"/>
            </a:endParaRPr>
          </a:p>
          <a:p>
            <a:pPr marL="609600" lvl="1" indent="-304800">
              <a:lnSpc>
                <a:spcPts val="4235"/>
              </a:lnSpc>
              <a:buFont typeface="Arial" panose="020B0604020202020204"/>
              <a:buChar char="•"/>
            </a:pPr>
            <a:r>
              <a:rPr lang="en-US" sz="2820">
                <a:solidFill>
                  <a:srgbClr val="392515"/>
                </a:solidFill>
                <a:latin typeface="Poppins" panose="00000500000000000000"/>
              </a:rPr>
              <a:t>Jezična, kulturološka priprema prije mobilnosti</a:t>
            </a:r>
            <a:endParaRPr lang="en-US" sz="282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17425" y="4344781"/>
            <a:ext cx="9205121" cy="79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10"/>
              </a:lnSpc>
            </a:pPr>
            <a:r>
              <a:rPr lang="en-US" sz="5355" u="sng">
                <a:solidFill>
                  <a:srgbClr val="392515"/>
                </a:solidFill>
                <a:latin typeface="More Sugar Bold"/>
              </a:rPr>
              <a:t>Obavljanje stručne prakse</a:t>
            </a:r>
            <a:endParaRPr lang="en-US" sz="5355" u="sng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01741" y="1669823"/>
            <a:ext cx="5594689" cy="7588477"/>
          </a:xfrm>
          <a:custGeom>
            <a:avLst/>
            <a:gdLst/>
            <a:ahLst/>
            <a:cxnLst/>
            <a:rect l="l" t="t" r="r" b="b"/>
            <a:pathLst>
              <a:path w="5594689" h="7588477">
                <a:moveTo>
                  <a:pt x="0" y="0"/>
                </a:moveTo>
                <a:lnTo>
                  <a:pt x="5594689" y="0"/>
                </a:lnTo>
                <a:lnTo>
                  <a:pt x="5594689" y="7588477"/>
                </a:lnTo>
                <a:lnTo>
                  <a:pt x="0" y="7588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37439">
            <a:off x="10374715" y="4088290"/>
            <a:ext cx="4054051" cy="1017198"/>
          </a:xfrm>
          <a:custGeom>
            <a:avLst/>
            <a:gdLst/>
            <a:ahLst/>
            <a:cxnLst/>
            <a:rect l="l" t="t" r="r" b="b"/>
            <a:pathLst>
              <a:path w="4054051" h="1017198">
                <a:moveTo>
                  <a:pt x="0" y="0"/>
                </a:moveTo>
                <a:lnTo>
                  <a:pt x="4054051" y="0"/>
                </a:lnTo>
                <a:lnTo>
                  <a:pt x="4054051" y="1017198"/>
                </a:lnTo>
                <a:lnTo>
                  <a:pt x="0" y="101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3000" y="-245364"/>
            <a:ext cx="13335000" cy="12017058"/>
          </a:xfrm>
          <a:custGeom>
            <a:avLst/>
            <a:gdLst/>
            <a:ahLst/>
            <a:cxnLst/>
            <a:rect l="l" t="t" r="r" b="b"/>
            <a:pathLst>
              <a:path w="12604400" h="12489815">
                <a:moveTo>
                  <a:pt x="0" y="0"/>
                </a:moveTo>
                <a:lnTo>
                  <a:pt x="12604400" y="0"/>
                </a:lnTo>
                <a:lnTo>
                  <a:pt x="12604400" y="12489815"/>
                </a:lnTo>
                <a:lnTo>
                  <a:pt x="0" y="124898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77200" y="3069508"/>
            <a:ext cx="9749300" cy="208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715" dirty="0">
                <a:solidFill>
                  <a:srgbClr val="392515"/>
                </a:solidFill>
                <a:latin typeface="More Sugar Bold"/>
              </a:rPr>
              <a:t>STJECANJE I JAČANJE PRAKTIČNIH VJEŠTINA I PRIMJENU STEČENIH TEORIJSKIH ZNANJA KAO PRIPREMA ZA DALJNJE OBRAZOVANJE ILI TRŽIŠTE </a:t>
            </a:r>
            <a:r>
              <a:rPr lang="en-US" sz="2715" dirty="0" err="1">
                <a:solidFill>
                  <a:srgbClr val="392515"/>
                </a:solidFill>
                <a:latin typeface="More Sugar Bold"/>
              </a:rPr>
              <a:t>rada</a:t>
            </a:r>
            <a:r>
              <a:rPr lang="en-US" sz="2715" dirty="0">
                <a:solidFill>
                  <a:srgbClr val="392515"/>
                </a:solidFill>
                <a:latin typeface="More Sugar Bold"/>
              </a:rPr>
              <a:t> </a:t>
            </a:r>
            <a:endParaRPr lang="en-US" sz="2715" dirty="0">
              <a:solidFill>
                <a:srgbClr val="392515"/>
              </a:solidFill>
              <a:latin typeface="More Sugar Bold"/>
            </a:endParaRPr>
          </a:p>
          <a:p>
            <a:pPr>
              <a:lnSpc>
                <a:spcPts val="3730"/>
              </a:lnSpc>
            </a:pPr>
            <a:endParaRPr lang="en-US" sz="2715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41836" y="1486583"/>
            <a:ext cx="10759724" cy="7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5005">
                <a:solidFill>
                  <a:srgbClr val="392515"/>
                </a:solidFill>
                <a:latin typeface="More Sugar Bold"/>
              </a:rPr>
              <a:t>ISHODI</a:t>
            </a:r>
            <a:endParaRPr lang="en-US" sz="5005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77199" y="4990340"/>
            <a:ext cx="9027675" cy="16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0"/>
              </a:lnSpc>
            </a:pPr>
            <a:r>
              <a:rPr lang="en-US" sz="2835" dirty="0">
                <a:solidFill>
                  <a:srgbClr val="392515"/>
                </a:solidFill>
                <a:latin typeface="More Sugar Bold"/>
              </a:rPr>
              <a:t>POBOLJŠANJE ZNANJA STRANIH JEZIKA I KOMUNIKACIJSKIH VJEŠTINA TE UNAPREĐENJE STRUČNE KOMUNIKACIJE I TERMINOLOGIJE </a:t>
            </a:r>
            <a:endParaRPr lang="en-US" sz="2835" dirty="0">
              <a:solidFill>
                <a:srgbClr val="392515"/>
              </a:solidFill>
              <a:latin typeface="More Sugar Bold"/>
            </a:endParaRPr>
          </a:p>
          <a:p>
            <a:pPr>
              <a:lnSpc>
                <a:spcPts val="3350"/>
              </a:lnSpc>
            </a:pPr>
            <a:endParaRPr lang="en-US" sz="2835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68055" y="6664551"/>
            <a:ext cx="9027675" cy="12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720" dirty="0">
                <a:solidFill>
                  <a:srgbClr val="392515"/>
                </a:solidFill>
                <a:latin typeface="More Sugar Bold"/>
              </a:rPr>
              <a:t>JAČANJE SVIJESTI O EUROPSKOJ UNIJI, POSEBNO  ZAJEDNIČKIM VRIJEDNOSTIMA, NAČELU JEDINSTVA I RAZNOLIKOSTI </a:t>
            </a:r>
            <a:endParaRPr lang="en-US" sz="2720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68055" y="8539616"/>
            <a:ext cx="8315140" cy="81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720" dirty="0">
                <a:solidFill>
                  <a:srgbClr val="392515"/>
                </a:solidFill>
                <a:latin typeface="More Sugar Bold"/>
              </a:rPr>
              <a:t>STJECANJE ZNANJA O KULTURNOJ I POVIJESNOJ BAŠTINI ZEMLJE DOMAĆINA</a:t>
            </a:r>
            <a:endParaRPr lang="en-US" sz="2720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2923104"/>
            <a:ext cx="5088760" cy="5425061"/>
          </a:xfrm>
          <a:custGeom>
            <a:avLst/>
            <a:gdLst/>
            <a:ahLst/>
            <a:cxnLst/>
            <a:rect l="l" t="t" r="r" b="b"/>
            <a:pathLst>
              <a:path w="5088760" h="5425061">
                <a:moveTo>
                  <a:pt x="0" y="0"/>
                </a:moveTo>
                <a:lnTo>
                  <a:pt x="5088760" y="0"/>
                </a:lnTo>
                <a:lnTo>
                  <a:pt x="5088760" y="5425061"/>
                </a:lnTo>
                <a:lnTo>
                  <a:pt x="0" y="54250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9498" y="0"/>
            <a:ext cx="12604400" cy="12489815"/>
          </a:xfrm>
          <a:custGeom>
            <a:avLst/>
            <a:gdLst/>
            <a:ahLst/>
            <a:cxnLst/>
            <a:rect l="l" t="t" r="r" b="b"/>
            <a:pathLst>
              <a:path w="12604400" h="12489815">
                <a:moveTo>
                  <a:pt x="0" y="0"/>
                </a:moveTo>
                <a:lnTo>
                  <a:pt x="12604400" y="0"/>
                </a:lnTo>
                <a:lnTo>
                  <a:pt x="12604400" y="12489815"/>
                </a:lnTo>
                <a:lnTo>
                  <a:pt x="0" y="124898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38700" y="3213532"/>
            <a:ext cx="8315140" cy="128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715" dirty="0">
                <a:solidFill>
                  <a:srgbClr val="392515"/>
                </a:solidFill>
                <a:latin typeface="More Sugar Bold"/>
              </a:rPr>
              <a:t>PUTNI TROŠKOVI 275,00 EURA - PRIJEVOZ ORGANIZIRA ŠKOLA</a:t>
            </a:r>
            <a:endParaRPr lang="en-US" sz="2715" dirty="0">
              <a:solidFill>
                <a:srgbClr val="392515"/>
              </a:solidFill>
              <a:latin typeface="More Sugar Bold"/>
            </a:endParaRPr>
          </a:p>
          <a:p>
            <a:pPr>
              <a:lnSpc>
                <a:spcPts val="3730"/>
              </a:lnSpc>
            </a:pPr>
            <a:endParaRPr lang="en-US" sz="2715" dirty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41836" y="1486583"/>
            <a:ext cx="10759724" cy="75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5005">
                <a:solidFill>
                  <a:srgbClr val="392515"/>
                </a:solidFill>
                <a:latin typeface="More Sugar Bold"/>
              </a:rPr>
              <a:t>BUDŽET</a:t>
            </a:r>
            <a:endParaRPr lang="en-US" sz="5005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38700" y="5143500"/>
            <a:ext cx="902767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0"/>
              </a:lnSpc>
            </a:pPr>
            <a:r>
              <a:rPr lang="en-US" sz="2890" dirty="0">
                <a:solidFill>
                  <a:srgbClr val="392515"/>
                </a:solidFill>
                <a:latin typeface="More Sugar Bold"/>
              </a:rPr>
              <a:t>INDIVIDUALNA POTPORA 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1.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7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6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4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,00 EURA</a:t>
            </a:r>
            <a:endParaRPr lang="hr-HR" sz="2890" dirty="0" smtClean="0">
              <a:solidFill>
                <a:srgbClr val="392515"/>
              </a:solidFill>
              <a:latin typeface="More Sugar Bold"/>
            </a:endParaRPr>
          </a:p>
          <a:p>
            <a:pPr>
              <a:lnSpc>
                <a:spcPts val="3350"/>
              </a:lnSpc>
            </a:pP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OD TOGA 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SMJEŠTAJ 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504,60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 </a:t>
            </a:r>
            <a:r>
              <a:rPr lang="en-US" sz="2890" dirty="0">
                <a:solidFill>
                  <a:srgbClr val="392515"/>
                </a:solidFill>
                <a:latin typeface="More Sugar Bold"/>
              </a:rPr>
              <a:t>EURA</a:t>
            </a:r>
            <a:endParaRPr lang="en-US" sz="2890" dirty="0">
              <a:solidFill>
                <a:srgbClr val="392515"/>
              </a:solidFill>
              <a:latin typeface="More Sugar Bold"/>
            </a:endParaRPr>
          </a:p>
          <a:p>
            <a:pPr>
              <a:lnSpc>
                <a:spcPts val="3350"/>
              </a:lnSpc>
            </a:pPr>
            <a:r>
              <a:rPr lang="en-US" sz="2890" dirty="0">
                <a:solidFill>
                  <a:srgbClr val="392515"/>
                </a:solidFill>
                <a:latin typeface="More Sugar Bold"/>
              </a:rPr>
              <a:t>DŽEPARAC 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1259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,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4</a:t>
            </a:r>
            <a:r>
              <a:rPr lang="en-US" sz="2890" dirty="0" smtClean="0">
                <a:solidFill>
                  <a:srgbClr val="392515"/>
                </a:solidFill>
                <a:latin typeface="More Sugar Bold"/>
              </a:rPr>
              <a:t>0 EURA</a:t>
            </a:r>
            <a:r>
              <a:rPr lang="hr-HR" sz="2890" dirty="0" smtClean="0">
                <a:solidFill>
                  <a:srgbClr val="392515"/>
                </a:solidFill>
                <a:latin typeface="More Sugar Bold"/>
              </a:rPr>
              <a:t> (80%+20%)</a:t>
            </a:r>
            <a:endParaRPr lang="hr-HR" sz="2890" dirty="0" smtClean="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38700" y="6931497"/>
            <a:ext cx="9027675" cy="81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720">
                <a:solidFill>
                  <a:srgbClr val="392515"/>
                </a:solidFill>
                <a:latin typeface="More Sugar Bold"/>
              </a:rPr>
              <a:t>UČENICI S MANJE MOGUĆNOSTI DOBIVAJU JEDNOKRATNU POTPORU 100,00 EURA</a:t>
            </a:r>
            <a:endParaRPr lang="en-US" sz="272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38700" y="8676662"/>
            <a:ext cx="8315140" cy="81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720">
                <a:solidFill>
                  <a:srgbClr val="392515"/>
                </a:solidFill>
                <a:latin typeface="More Sugar Bold"/>
              </a:rPr>
              <a:t>KULTURALNI POSJETI/IZLETI U DOGOVORU S UČENICIMA, OBAVEZNI</a:t>
            </a:r>
            <a:endParaRPr lang="en-US" sz="272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8" name="Freeform 8"/>
          <p:cNvSpPr/>
          <p:nvPr/>
        </p:nvSpPr>
        <p:spPr>
          <a:xfrm rot="-955063">
            <a:off x="667829" y="1003978"/>
            <a:ext cx="4509830" cy="8279043"/>
          </a:xfrm>
          <a:custGeom>
            <a:avLst/>
            <a:gdLst/>
            <a:ahLst/>
            <a:cxnLst/>
            <a:rect l="l" t="t" r="r" b="b"/>
            <a:pathLst>
              <a:path w="4509830" h="8279043">
                <a:moveTo>
                  <a:pt x="0" y="0"/>
                </a:moveTo>
                <a:lnTo>
                  <a:pt x="4509830" y="0"/>
                </a:lnTo>
                <a:lnTo>
                  <a:pt x="4509830" y="8279043"/>
                </a:lnTo>
                <a:lnTo>
                  <a:pt x="0" y="827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8915">
            <a:off x="-398460" y="700759"/>
            <a:ext cx="8173083" cy="9952691"/>
            <a:chOff x="0" y="0"/>
            <a:chExt cx="17985253" cy="19173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85253" cy="19173844"/>
            </a:xfrm>
            <a:custGeom>
              <a:avLst/>
              <a:gdLst/>
              <a:ahLst/>
              <a:cxnLst/>
              <a:rect l="l" t="t" r="r" b="b"/>
              <a:pathLst>
                <a:path w="17985253" h="19173844">
                  <a:moveTo>
                    <a:pt x="0" y="0"/>
                  </a:moveTo>
                  <a:lnTo>
                    <a:pt x="17985253" y="0"/>
                  </a:lnTo>
                  <a:lnTo>
                    <a:pt x="17985253" y="19173844"/>
                  </a:lnTo>
                  <a:lnTo>
                    <a:pt x="0" y="19173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 rot="-960206">
              <a:off x="4088207" y="4363473"/>
              <a:ext cx="8390378" cy="11105529"/>
              <a:chOff x="0" y="0"/>
              <a:chExt cx="1576556" cy="20867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6556" cy="2086734"/>
              </a:xfrm>
              <a:custGeom>
                <a:avLst/>
                <a:gdLst/>
                <a:ahLst/>
                <a:cxnLst/>
                <a:rect l="l" t="t" r="r" b="b"/>
                <a:pathLst>
                  <a:path w="1576556" h="2086734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5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 rot="-621624">
            <a:off x="372806" y="7704803"/>
            <a:ext cx="6874388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5"/>
              </a:lnSpc>
            </a:pPr>
            <a:r>
              <a:rPr lang="en-US" sz="4800" dirty="0">
                <a:solidFill>
                  <a:srgbClr val="213138"/>
                </a:solidFill>
                <a:latin typeface="More Sugar Bold"/>
              </a:rPr>
              <a:t>SMJEŠTAJ I PREHRANA</a:t>
            </a:r>
            <a:endParaRPr lang="en-US" sz="4800" dirty="0">
              <a:solidFill>
                <a:srgbClr val="213138"/>
              </a:solidFill>
              <a:latin typeface="More Sugar Bold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97" y="2712481"/>
            <a:ext cx="5554561" cy="370484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033" y="380578"/>
            <a:ext cx="6172200" cy="411680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40" y="135014"/>
            <a:ext cx="5371151" cy="358251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1482" y="5640675"/>
            <a:ext cx="6400800" cy="426928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900" y="3717530"/>
            <a:ext cx="4797642" cy="319999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126" y="6994998"/>
            <a:ext cx="4685080" cy="31249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4107" y="183460"/>
            <a:ext cx="5667375" cy="230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1"/>
          <a:srcRect t="991"/>
          <a:stretch>
            <a:fillRect/>
          </a:stretch>
        </p:blipFill>
        <p:spPr>
          <a:xfrm>
            <a:off x="2362200" y="1104900"/>
            <a:ext cx="13716000" cy="761512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68" y="7077912"/>
            <a:ext cx="2310584" cy="13229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98744">
            <a:off x="9677400" y="7505700"/>
            <a:ext cx="579170" cy="688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 rot="-621624">
            <a:off x="44197" y="7657100"/>
            <a:ext cx="47433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65"/>
              </a:lnSpc>
            </a:pPr>
            <a:r>
              <a:rPr lang="hr-HR" sz="4800" dirty="0" smtClean="0">
                <a:solidFill>
                  <a:srgbClr val="213138"/>
                </a:solidFill>
                <a:latin typeface="More Sugar Bold"/>
              </a:rPr>
              <a:t>RADNA MJESTA</a:t>
            </a:r>
            <a:endParaRPr lang="en-US" sz="4800" dirty="0">
              <a:solidFill>
                <a:srgbClr val="213138"/>
              </a:solidFill>
              <a:latin typeface="More Sugar Bold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282182"/>
            <a:ext cx="4154130" cy="31087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45" y="2999944"/>
            <a:ext cx="4090688" cy="30579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04" y="874149"/>
            <a:ext cx="3953995" cy="296271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178" y="-25284"/>
            <a:ext cx="4295144" cy="2721922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656" y="161339"/>
            <a:ext cx="3060253" cy="3060253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2782" y="2917186"/>
            <a:ext cx="4757722" cy="3015067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922" y="3430859"/>
            <a:ext cx="4703337" cy="3316294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6554623"/>
            <a:ext cx="4390295" cy="2923101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4999" y="5452485"/>
            <a:ext cx="3263001" cy="4449152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9981" y="7191402"/>
            <a:ext cx="4493141" cy="2993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1297069"/>
            <a:ext cx="11109451" cy="15707450"/>
          </a:xfrm>
          <a:custGeom>
            <a:avLst/>
            <a:gdLst/>
            <a:ahLst/>
            <a:cxnLst/>
            <a:rect l="l" t="t" r="r" b="b"/>
            <a:pathLst>
              <a:path w="11109451" h="15707450">
                <a:moveTo>
                  <a:pt x="0" y="0"/>
                </a:moveTo>
                <a:lnTo>
                  <a:pt x="11109451" y="0"/>
                </a:lnTo>
                <a:lnTo>
                  <a:pt x="11109451" y="15707450"/>
                </a:lnTo>
                <a:lnTo>
                  <a:pt x="0" y="157074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17425" y="2196654"/>
            <a:ext cx="9020726" cy="98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6640">
                <a:solidFill>
                  <a:srgbClr val="392515"/>
                </a:solidFill>
                <a:latin typeface="More Sugar Bold"/>
              </a:rPr>
              <a:t>OBAVEZE UČENIKA </a:t>
            </a:r>
            <a:endParaRPr lang="en-US" sz="6640">
              <a:solidFill>
                <a:srgbClr val="392515"/>
              </a:solidFill>
              <a:latin typeface="More Sug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21638" y="3341634"/>
            <a:ext cx="9916513" cy="480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Jezična priprema OLS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Kulturološka priprema 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Zaštita na radu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Diseminacijske aktivnosti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Evaluacijski upitnici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  <a:p>
            <a:pPr marL="906780" lvl="1" indent="-453390">
              <a:lnSpc>
                <a:spcPts val="6300"/>
              </a:lnSpc>
              <a:buFont typeface="Arial" panose="020B0604020202020204"/>
              <a:buChar char="•"/>
            </a:pPr>
            <a:r>
              <a:rPr lang="en-US" sz="4200">
                <a:solidFill>
                  <a:srgbClr val="392515"/>
                </a:solidFill>
                <a:latin typeface="Poppins" panose="00000500000000000000"/>
              </a:rPr>
              <a:t>Vođenje blogova</a:t>
            </a:r>
            <a:endParaRPr lang="en-US" sz="4200">
              <a:solidFill>
                <a:srgbClr val="392515"/>
              </a:solidFill>
              <a:latin typeface="Poppins" panose="000005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734800" y="1866900"/>
            <a:ext cx="6170280" cy="6578055"/>
          </a:xfrm>
          <a:custGeom>
            <a:avLst/>
            <a:gdLst/>
            <a:ahLst/>
            <a:cxnLst/>
            <a:rect l="l" t="t" r="r" b="b"/>
            <a:pathLst>
              <a:path w="6170280" h="6578055">
                <a:moveTo>
                  <a:pt x="0" y="0"/>
                </a:moveTo>
                <a:lnTo>
                  <a:pt x="6170279" y="0"/>
                </a:lnTo>
                <a:lnTo>
                  <a:pt x="6170279" y="6578054"/>
                </a:lnTo>
                <a:lnTo>
                  <a:pt x="0" y="6578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Temeljno</Template>
  <TotalTime>0</TotalTime>
  <Words>2366</Words>
  <Application>WPS Presentation</Application>
  <PresentationFormat>Prilagođeno</PresentationFormat>
  <Paragraphs>113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More Sugar Bold</vt:lpstr>
      <vt:lpstr>Liberation Mono</vt:lpstr>
      <vt:lpstr>Poppins</vt:lpstr>
      <vt:lpstr>More Sugar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 Malaga Roditeljski sastanak</dc:title>
  <dc:creator/>
  <cp:lastModifiedBy>Korisnik</cp:lastModifiedBy>
  <cp:revision>25</cp:revision>
  <dcterms:created xsi:type="dcterms:W3CDTF">2006-08-16T00:00:00Z</dcterms:created>
  <dcterms:modified xsi:type="dcterms:W3CDTF">2024-05-31T17:30:59Z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BAEF4C395D0A49108B4518C69EDB2BE5_13</vt:lpwstr>
  </property>
  <property fmtid="{D5CDD505-2E9C-101B-9397-08002B2CF9AE}" pid="3" name="KSOProductBuildVer">
    <vt:lpwstr>1033-12.2.0.16909</vt:lpwstr>
  </property>
</Properties>
</file>