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fonts/font1.fntdata" ContentType="application/x-fontdata"/>
  <Override PartName="/ppt/fonts/font2.fntdata" ContentType="application/x-fontdata"/>
  <Override PartName="/ppt/fonts/font3.fntdata" ContentType="application/x-fontdata"/>
  <Override PartName="/ppt/fonts/font4.fntdata" ContentType="application/x-fontdata"/>
  <Override PartName="/ppt/fonts/font5.fntdata" ContentType="application/x-fontdata"/>
  <Override PartName="/ppt/fonts/font6.fntdata" ContentType="application/x-fontdata"/>
  <Override PartName="/ppt/media/image30.svg" ContentType="image/svg+xml"/>
  <Override PartName="/ppt/media/image32.svg" ContentType="image/svg+xml"/>
  <Override PartName="/ppt/media/image34.svg" ContentType="image/svg+xml"/>
  <Override PartName="/ppt/media/image37.svg" ContentType="image/svg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</p:sldIdLst>
  <p:sldSz cx="18288000" cy="10287000"/>
  <p:notesSz cx="6858000" cy="9144000"/>
  <p:embeddedFontLst>
    <p:embeddedFont>
      <p:font typeface="Forum" panose="02000000000000000000"/>
      <p:regular r:id="rId17"/>
    </p:embeddedFont>
    <p:embeddedFont>
      <p:font typeface="Canva Sans" panose="020B0503030501040103"/>
      <p:regular r:id="rId18"/>
    </p:embeddedFont>
    <p:embeddedFont>
      <p:font typeface="Calibri" panose="020F0502020204030204" charset="0"/>
      <p:regular r:id="rId19"/>
      <p:bold r:id="rId20"/>
      <p:italic r:id="rId21"/>
      <p:boldItalic r:id="rId2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2" Type="http://schemas.openxmlformats.org/officeDocument/2006/relationships/font" Target="fonts/font6.fntdata"/><Relationship Id="rId21" Type="http://schemas.openxmlformats.org/officeDocument/2006/relationships/font" Target="fonts/font5.fntdata"/><Relationship Id="rId20" Type="http://schemas.openxmlformats.org/officeDocument/2006/relationships/font" Target="fonts/font4.fntdata"/><Relationship Id="rId2" Type="http://schemas.openxmlformats.org/officeDocument/2006/relationships/theme" Target="theme/theme1.xml"/><Relationship Id="rId19" Type="http://schemas.openxmlformats.org/officeDocument/2006/relationships/font" Target="fonts/font3.fntdata"/><Relationship Id="rId18" Type="http://schemas.openxmlformats.org/officeDocument/2006/relationships/font" Target="fonts/font2.fntdata"/><Relationship Id="rId17" Type="http://schemas.openxmlformats.org/officeDocument/2006/relationships/font" Target="fonts/font1.fntdata"/><Relationship Id="rId16" Type="http://schemas.openxmlformats.org/officeDocument/2006/relationships/tableStyles" Target="tableStyles.xml"/><Relationship Id="rId15" Type="http://schemas.openxmlformats.org/officeDocument/2006/relationships/viewProps" Target="viewProps.xml"/><Relationship Id="rId14" Type="http://schemas.openxmlformats.org/officeDocument/2006/relationships/presProps" Target="presProps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4.jpeg"/><Relationship Id="rId1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2.jpeg"/><Relationship Id="rId1" Type="http://schemas.openxmlformats.org/officeDocument/2006/relationships/image" Target="../media/image11.jpeg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image" Target="../media/image13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7.png"/><Relationship Id="rId1" Type="http://schemas.openxmlformats.org/officeDocument/2006/relationships/image" Target="../media/image1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9.png"/><Relationship Id="rId1" Type="http://schemas.openxmlformats.org/officeDocument/2006/relationships/image" Target="../media/image1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21.jpeg"/><Relationship Id="rId1" Type="http://schemas.openxmlformats.org/officeDocument/2006/relationships/image" Target="../media/image2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23.png"/><Relationship Id="rId1" Type="http://schemas.openxmlformats.org/officeDocument/2006/relationships/image" Target="../media/image22.png"/></Relationships>
</file>

<file path=ppt/slides/_rels/slide11.xml.rels><?xml version="1.0" encoding="UTF-8" standalone="yes"?>
<Relationships xmlns="http://schemas.openxmlformats.org/package/2006/relationships"><Relationship Id="rId9" Type="http://schemas.openxmlformats.org/officeDocument/2006/relationships/image" Target="../media/image32.svg"/><Relationship Id="rId8" Type="http://schemas.openxmlformats.org/officeDocument/2006/relationships/image" Target="../media/image31.png"/><Relationship Id="rId7" Type="http://schemas.openxmlformats.org/officeDocument/2006/relationships/image" Target="../media/image30.svg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5" Type="http://schemas.openxmlformats.org/officeDocument/2006/relationships/slideLayout" Target="../slideLayouts/slideLayout7.xml"/><Relationship Id="rId14" Type="http://schemas.openxmlformats.org/officeDocument/2006/relationships/image" Target="../media/image37.svg"/><Relationship Id="rId13" Type="http://schemas.openxmlformats.org/officeDocument/2006/relationships/image" Target="../media/image36.png"/><Relationship Id="rId12" Type="http://schemas.openxmlformats.org/officeDocument/2006/relationships/image" Target="../media/image35.png"/><Relationship Id="rId11" Type="http://schemas.openxmlformats.org/officeDocument/2006/relationships/image" Target="../media/image34.svg"/><Relationship Id="rId10" Type="http://schemas.openxmlformats.org/officeDocument/2006/relationships/image" Target="../media/image33.png"/><Relationship Id="rId1" Type="http://schemas.openxmlformats.org/officeDocument/2006/relationships/image" Target="../media/image2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C201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 flipH="1" flipV="1">
            <a:off x="8396338" y="-786572"/>
            <a:ext cx="0" cy="11437553"/>
          </a:xfrm>
          <a:prstGeom prst="line">
            <a:avLst/>
          </a:prstGeom>
          <a:ln w="9525" cap="flat">
            <a:solidFill>
              <a:srgbClr val="FFFFFF">
                <a:alpha val="22745"/>
              </a:srgbClr>
            </a:solidFill>
            <a:prstDash val="solid"/>
            <a:headEnd type="none" w="sm" len="sm"/>
            <a:tailEnd type="none" w="sm" len="sm"/>
          </a:ln>
        </p:spPr>
      </p:sp>
      <p:sp>
        <p:nvSpPr>
          <p:cNvPr id="3" name="AutoShape 3"/>
          <p:cNvSpPr/>
          <p:nvPr/>
        </p:nvSpPr>
        <p:spPr>
          <a:xfrm flipH="1">
            <a:off x="-2007072" y="4217050"/>
            <a:ext cx="20519878" cy="0"/>
          </a:xfrm>
          <a:prstGeom prst="line">
            <a:avLst/>
          </a:prstGeom>
          <a:ln w="9525" cap="flat">
            <a:solidFill>
              <a:srgbClr val="FFFFFF">
                <a:alpha val="22745"/>
              </a:srgbClr>
            </a:solidFill>
            <a:prstDash val="solid"/>
            <a:headEnd type="none" w="sm" len="sm"/>
            <a:tailEnd type="none" w="sm" len="sm"/>
          </a:ln>
        </p:spPr>
      </p:sp>
      <p:sp>
        <p:nvSpPr>
          <p:cNvPr id="4" name="AutoShape 4"/>
          <p:cNvSpPr/>
          <p:nvPr/>
        </p:nvSpPr>
        <p:spPr>
          <a:xfrm flipH="1" flipV="1">
            <a:off x="436539" y="-347727"/>
            <a:ext cx="0" cy="11437553"/>
          </a:xfrm>
          <a:prstGeom prst="line">
            <a:avLst/>
          </a:prstGeom>
          <a:ln w="9525" cap="flat">
            <a:solidFill>
              <a:srgbClr val="FFFFFF">
                <a:alpha val="22745"/>
              </a:srgbClr>
            </a:solidFill>
            <a:prstDash val="solid"/>
            <a:headEnd type="none" w="sm" len="sm"/>
            <a:tailEnd type="none" w="sm" len="sm"/>
          </a:ln>
        </p:spPr>
      </p:sp>
      <p:sp>
        <p:nvSpPr>
          <p:cNvPr id="5" name="TextBox 5"/>
          <p:cNvSpPr txBox="1"/>
          <p:nvPr/>
        </p:nvSpPr>
        <p:spPr>
          <a:xfrm>
            <a:off x="3400653" y="1666228"/>
            <a:ext cx="7693573" cy="220724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8080"/>
              </a:lnSpc>
            </a:pPr>
            <a:r>
              <a:rPr lang="en-US" sz="12915">
                <a:solidFill>
                  <a:srgbClr val="F0E8DC"/>
                </a:solidFill>
                <a:latin typeface="Forum" panose="02000000000000000000"/>
                <a:ea typeface="Forum" panose="02000000000000000000"/>
                <a:cs typeface="Forum" panose="02000000000000000000"/>
                <a:sym typeface="Forum" panose="02000000000000000000"/>
              </a:rPr>
              <a:t>ADNA</a:t>
            </a:r>
            <a:endParaRPr lang="en-US" sz="12915">
              <a:solidFill>
                <a:srgbClr val="F0E8DC"/>
              </a:solidFill>
              <a:latin typeface="Forum" panose="02000000000000000000"/>
              <a:ea typeface="Forum" panose="02000000000000000000"/>
              <a:cs typeface="Forum" panose="02000000000000000000"/>
              <a:sym typeface="Forum" panose="02000000000000000000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2598961" y="3474212"/>
            <a:ext cx="8332944" cy="220724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8080"/>
              </a:lnSpc>
            </a:pPr>
            <a:r>
              <a:rPr lang="en-US" sz="12915">
                <a:solidFill>
                  <a:srgbClr val="F0E8DC"/>
                </a:solidFill>
                <a:latin typeface="Forum" panose="02000000000000000000"/>
                <a:ea typeface="Forum" panose="02000000000000000000"/>
                <a:cs typeface="Forum" panose="02000000000000000000"/>
                <a:sym typeface="Forum" panose="02000000000000000000"/>
              </a:rPr>
              <a:t>MJESTA</a:t>
            </a:r>
            <a:endParaRPr lang="en-US" sz="12915">
              <a:solidFill>
                <a:srgbClr val="F0E8DC"/>
              </a:solidFill>
              <a:latin typeface="Forum" panose="02000000000000000000"/>
              <a:ea typeface="Forum" panose="02000000000000000000"/>
              <a:cs typeface="Forum" panose="02000000000000000000"/>
              <a:sym typeface="Forum" panose="02000000000000000000"/>
            </a:endParaRPr>
          </a:p>
        </p:txBody>
      </p:sp>
      <p:grpSp>
        <p:nvGrpSpPr>
          <p:cNvPr id="7" name="Group 7"/>
          <p:cNvGrpSpPr/>
          <p:nvPr/>
        </p:nvGrpSpPr>
        <p:grpSpPr>
          <a:xfrm rot="0">
            <a:off x="8643294" y="4393766"/>
            <a:ext cx="8786847" cy="4864534"/>
            <a:chOff x="0" y="0"/>
            <a:chExt cx="1361313" cy="753644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1361313" cy="753644"/>
            </a:xfrm>
            <a:custGeom>
              <a:avLst/>
              <a:gdLst/>
              <a:ahLst/>
              <a:cxnLst/>
              <a:rect l="l" t="t" r="r" b="b"/>
              <a:pathLst>
                <a:path w="1361313" h="753644">
                  <a:moveTo>
                    <a:pt x="0" y="0"/>
                  </a:moveTo>
                  <a:lnTo>
                    <a:pt x="1361313" y="0"/>
                  </a:lnTo>
                  <a:lnTo>
                    <a:pt x="1361313" y="753644"/>
                  </a:lnTo>
                  <a:lnTo>
                    <a:pt x="0" y="753644"/>
                  </a:lnTo>
                  <a:close/>
                </a:path>
              </a:pathLst>
            </a:custGeom>
            <a:blipFill>
              <a:blip r:embed="rId1"/>
              <a:stretch>
                <a:fillRect t="-17654" b="-17654"/>
              </a:stretch>
            </a:blipFill>
            <a:ln w="9525" cap="sq">
              <a:solidFill>
                <a:srgbClr val="FCD0A7"/>
              </a:solidFill>
              <a:prstDash val="solid"/>
              <a:miter/>
            </a:ln>
          </p:spPr>
        </p:sp>
      </p:grpSp>
      <p:grpSp>
        <p:nvGrpSpPr>
          <p:cNvPr id="9" name="Group 9"/>
          <p:cNvGrpSpPr/>
          <p:nvPr/>
        </p:nvGrpSpPr>
        <p:grpSpPr>
          <a:xfrm rot="0">
            <a:off x="10147449" y="-250206"/>
            <a:ext cx="7282691" cy="4328168"/>
            <a:chOff x="0" y="0"/>
            <a:chExt cx="1128279" cy="670547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1128279" cy="670547"/>
            </a:xfrm>
            <a:custGeom>
              <a:avLst/>
              <a:gdLst/>
              <a:ahLst/>
              <a:cxnLst/>
              <a:rect l="l" t="t" r="r" b="b"/>
              <a:pathLst>
                <a:path w="1128279" h="670547">
                  <a:moveTo>
                    <a:pt x="0" y="0"/>
                  </a:moveTo>
                  <a:lnTo>
                    <a:pt x="1128279" y="0"/>
                  </a:lnTo>
                  <a:lnTo>
                    <a:pt x="1128279" y="670547"/>
                  </a:lnTo>
                  <a:lnTo>
                    <a:pt x="0" y="670547"/>
                  </a:lnTo>
                  <a:close/>
                </a:path>
              </a:pathLst>
            </a:custGeom>
            <a:blipFill>
              <a:blip r:embed="rId2"/>
              <a:stretch>
                <a:fillRect t="-100674" b="-98822"/>
              </a:stretch>
            </a:blipFill>
            <a:ln w="9525" cap="sq">
              <a:solidFill>
                <a:srgbClr val="FCD0A7"/>
              </a:solidFill>
              <a:prstDash val="solid"/>
              <a:miter/>
            </a:ln>
          </p:spPr>
        </p:sp>
      </p:grpSp>
      <p:grpSp>
        <p:nvGrpSpPr>
          <p:cNvPr id="11" name="Group 11"/>
          <p:cNvGrpSpPr/>
          <p:nvPr/>
        </p:nvGrpSpPr>
        <p:grpSpPr>
          <a:xfrm rot="0">
            <a:off x="436539" y="8330980"/>
            <a:ext cx="8062345" cy="1152807"/>
            <a:chOff x="0" y="0"/>
            <a:chExt cx="2842226" cy="40640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2842226" cy="406400"/>
            </a:xfrm>
            <a:custGeom>
              <a:avLst/>
              <a:gdLst/>
              <a:ahLst/>
              <a:cxnLst/>
              <a:rect l="l" t="t" r="r" b="b"/>
              <a:pathLst>
                <a:path w="2842226" h="406400">
                  <a:moveTo>
                    <a:pt x="2639026" y="0"/>
                  </a:moveTo>
                  <a:cubicBezTo>
                    <a:pt x="2751250" y="0"/>
                    <a:pt x="2842226" y="90976"/>
                    <a:pt x="2842226" y="203200"/>
                  </a:cubicBezTo>
                  <a:cubicBezTo>
                    <a:pt x="2842226" y="315424"/>
                    <a:pt x="2751250" y="406400"/>
                    <a:pt x="2639026" y="406400"/>
                  </a:cubicBezTo>
                  <a:lnTo>
                    <a:pt x="203200" y="406400"/>
                  </a:lnTo>
                  <a:cubicBezTo>
                    <a:pt x="90976" y="406400"/>
                    <a:pt x="0" y="315424"/>
                    <a:pt x="0" y="203200"/>
                  </a:cubicBezTo>
                  <a:cubicBezTo>
                    <a:pt x="0" y="90976"/>
                    <a:pt x="90976" y="0"/>
                    <a:pt x="203200" y="0"/>
                  </a:cubicBezTo>
                  <a:close/>
                </a:path>
              </a:pathLst>
            </a:custGeom>
            <a:ln w="19050" cap="sq">
              <a:solidFill>
                <a:srgbClr val="F0E8DC"/>
              </a:solidFill>
              <a:prstDash val="solid"/>
              <a:miter/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0" y="-38100"/>
              <a:ext cx="2842226" cy="444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60"/>
                </a:lnSpc>
                <a:spcBef>
                  <a:spcPct val="0"/>
                </a:spcBef>
              </a:pPr>
            </a:p>
          </p:txBody>
        </p:sp>
      </p:grpSp>
      <p:sp>
        <p:nvSpPr>
          <p:cNvPr id="14" name="TextBox 14"/>
          <p:cNvSpPr txBox="1"/>
          <p:nvPr/>
        </p:nvSpPr>
        <p:spPr>
          <a:xfrm>
            <a:off x="1700016" y="1391789"/>
            <a:ext cx="2369143" cy="247678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0230"/>
              </a:lnSpc>
              <a:spcBef>
                <a:spcPct val="0"/>
              </a:spcBef>
            </a:pPr>
            <a:r>
              <a:rPr lang="en-US" sz="14450">
                <a:solidFill>
                  <a:srgbClr val="F0E8DC"/>
                </a:solidFill>
                <a:latin typeface="Above the Beyond Script" panose="00000500000000000000"/>
                <a:ea typeface="Above the Beyond Script" panose="00000500000000000000"/>
                <a:cs typeface="Above the Beyond Script" panose="00000500000000000000"/>
                <a:sym typeface="Above the Beyond Script" panose="00000500000000000000"/>
              </a:rPr>
              <a:t>R</a:t>
            </a:r>
            <a:endParaRPr lang="en-US" sz="14450">
              <a:solidFill>
                <a:srgbClr val="F0E8DC"/>
              </a:solidFill>
              <a:latin typeface="Above the Beyond Script" panose="00000500000000000000"/>
              <a:ea typeface="Above the Beyond Script" panose="00000500000000000000"/>
              <a:cs typeface="Above the Beyond Script" panose="00000500000000000000"/>
              <a:sym typeface="Above the Beyond Script" panose="00000500000000000000"/>
            </a:endParaRPr>
          </a:p>
        </p:txBody>
      </p:sp>
      <p:sp>
        <p:nvSpPr>
          <p:cNvPr id="15" name="TextBox 15"/>
          <p:cNvSpPr txBox="1"/>
          <p:nvPr/>
        </p:nvSpPr>
        <p:spPr>
          <a:xfrm>
            <a:off x="585711" y="8748982"/>
            <a:ext cx="7913173" cy="4429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200"/>
              </a:lnSpc>
            </a:pPr>
            <a:r>
              <a:rPr lang="en-US" sz="3555" spc="-213">
                <a:solidFill>
                  <a:srgbClr val="E6E7D7"/>
                </a:solidFill>
                <a:latin typeface="Canva Sans" panose="020B0503030501040103"/>
                <a:ea typeface="Canva Sans" panose="020B0503030501040103"/>
                <a:cs typeface="Canva Sans" panose="020B0503030501040103"/>
                <a:sym typeface="Canva Sans" panose="020B0503030501040103"/>
              </a:rPr>
              <a:t>By: Elizabeta Lea Šerfezi i Paula Ambroš</a:t>
            </a:r>
            <a:endParaRPr lang="en-US" sz="3555" spc="-213">
              <a:solidFill>
                <a:srgbClr val="E6E7D7"/>
              </a:solidFill>
              <a:latin typeface="Canva Sans" panose="020B0503030501040103"/>
              <a:ea typeface="Canva Sans" panose="020B0503030501040103"/>
              <a:cs typeface="Canva Sans" panose="020B0503030501040103"/>
              <a:sym typeface="Canva Sans" panose="020B0503030501040103"/>
            </a:endParaRPr>
          </a:p>
        </p:txBody>
      </p:sp>
      <p:sp>
        <p:nvSpPr>
          <p:cNvPr id="16" name="TextBox 16"/>
          <p:cNvSpPr txBox="1"/>
          <p:nvPr/>
        </p:nvSpPr>
        <p:spPr>
          <a:xfrm>
            <a:off x="2045544" y="5762019"/>
            <a:ext cx="5410438" cy="18205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280"/>
              </a:lnSpc>
            </a:pPr>
            <a:r>
              <a:rPr lang="en-US" sz="5200">
                <a:solidFill>
                  <a:srgbClr val="FFFFFF"/>
                </a:solidFill>
                <a:latin typeface="Forum" panose="02000000000000000000"/>
                <a:ea typeface="Forum" panose="02000000000000000000"/>
                <a:cs typeface="Forum" panose="02000000000000000000"/>
                <a:sym typeface="Forum" panose="02000000000000000000"/>
              </a:rPr>
              <a:t>Alicante, Španjolska </a:t>
            </a:r>
            <a:endParaRPr lang="en-US" sz="5200">
              <a:solidFill>
                <a:srgbClr val="FFFFFF"/>
              </a:solidFill>
              <a:latin typeface="Forum" panose="02000000000000000000"/>
              <a:ea typeface="Forum" panose="02000000000000000000"/>
              <a:cs typeface="Forum" panose="02000000000000000000"/>
              <a:sym typeface="Forum" panose="02000000000000000000"/>
            </a:endParaRPr>
          </a:p>
          <a:p>
            <a:pPr algn="ctr">
              <a:lnSpc>
                <a:spcPts val="7280"/>
              </a:lnSpc>
            </a:pPr>
            <a:r>
              <a:rPr lang="en-US" sz="5200">
                <a:solidFill>
                  <a:srgbClr val="FFFFFF"/>
                </a:solidFill>
                <a:latin typeface="Forum" panose="02000000000000000000"/>
                <a:ea typeface="Forum" panose="02000000000000000000"/>
                <a:cs typeface="Forum" panose="02000000000000000000"/>
                <a:sym typeface="Forum" panose="02000000000000000000"/>
              </a:rPr>
              <a:t>2026.</a:t>
            </a:r>
            <a:endParaRPr lang="en-US" sz="5200">
              <a:solidFill>
                <a:srgbClr val="FFFFFF"/>
              </a:solidFill>
              <a:latin typeface="Forum" panose="02000000000000000000"/>
              <a:ea typeface="Forum" panose="02000000000000000000"/>
              <a:cs typeface="Forum" panose="02000000000000000000"/>
              <a:sym typeface="Forum" panose="0200000000000000000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C201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 flipH="1" flipV="1">
            <a:off x="6270380" y="-786572"/>
            <a:ext cx="0" cy="11437553"/>
          </a:xfrm>
          <a:prstGeom prst="line">
            <a:avLst/>
          </a:prstGeom>
          <a:ln w="9525" cap="flat">
            <a:solidFill>
              <a:srgbClr val="FFFFFF">
                <a:alpha val="22745"/>
              </a:srgbClr>
            </a:solidFill>
            <a:prstDash val="solid"/>
            <a:headEnd type="none" w="sm" len="sm"/>
            <a:tailEnd type="none" w="sm" len="sm"/>
          </a:ln>
        </p:spPr>
      </p:sp>
      <p:sp>
        <p:nvSpPr>
          <p:cNvPr id="3" name="AutoShape 3"/>
          <p:cNvSpPr/>
          <p:nvPr/>
        </p:nvSpPr>
        <p:spPr>
          <a:xfrm flipH="1" flipV="1">
            <a:off x="17264062" y="-347727"/>
            <a:ext cx="0" cy="11437553"/>
          </a:xfrm>
          <a:prstGeom prst="line">
            <a:avLst/>
          </a:prstGeom>
          <a:ln w="9525" cap="flat">
            <a:solidFill>
              <a:srgbClr val="FFFFFF">
                <a:alpha val="22745"/>
              </a:srgbClr>
            </a:solidFill>
            <a:prstDash val="solid"/>
            <a:headEnd type="none" w="sm" len="sm"/>
            <a:tailEnd type="none" w="sm" len="sm"/>
          </a:ln>
        </p:spPr>
      </p:sp>
      <p:sp>
        <p:nvSpPr>
          <p:cNvPr id="4" name="AutoShape 4"/>
          <p:cNvSpPr/>
          <p:nvPr/>
        </p:nvSpPr>
        <p:spPr>
          <a:xfrm flipH="1">
            <a:off x="-1636935" y="2301619"/>
            <a:ext cx="22114458" cy="0"/>
          </a:xfrm>
          <a:prstGeom prst="line">
            <a:avLst/>
          </a:prstGeom>
          <a:ln w="9525" cap="flat">
            <a:solidFill>
              <a:srgbClr val="FFFFFF">
                <a:alpha val="22745"/>
              </a:srgbClr>
            </a:solidFill>
            <a:prstDash val="solid"/>
            <a:headEnd type="none" w="sm" len="sm"/>
            <a:tailEnd type="none" w="sm" len="sm"/>
          </a:ln>
        </p:spPr>
      </p:sp>
      <p:sp>
        <p:nvSpPr>
          <p:cNvPr id="5" name="AutoShape 5"/>
          <p:cNvSpPr/>
          <p:nvPr/>
        </p:nvSpPr>
        <p:spPr>
          <a:xfrm flipH="1" flipV="1">
            <a:off x="436539" y="-347727"/>
            <a:ext cx="0" cy="11437553"/>
          </a:xfrm>
          <a:prstGeom prst="line">
            <a:avLst/>
          </a:prstGeom>
          <a:ln w="9525" cap="flat">
            <a:solidFill>
              <a:srgbClr val="FFFFFF">
                <a:alpha val="22745"/>
              </a:srgbClr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6" name="Group 6"/>
          <p:cNvGrpSpPr/>
          <p:nvPr/>
        </p:nvGrpSpPr>
        <p:grpSpPr>
          <a:xfrm rot="0">
            <a:off x="631288" y="2585581"/>
            <a:ext cx="5443829" cy="8118948"/>
            <a:chOff x="0" y="0"/>
            <a:chExt cx="843392" cy="1257838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843392" cy="1257837"/>
            </a:xfrm>
            <a:custGeom>
              <a:avLst/>
              <a:gdLst/>
              <a:ahLst/>
              <a:cxnLst/>
              <a:rect l="l" t="t" r="r" b="b"/>
              <a:pathLst>
                <a:path w="843392" h="1257837">
                  <a:moveTo>
                    <a:pt x="0" y="0"/>
                  </a:moveTo>
                  <a:lnTo>
                    <a:pt x="843392" y="0"/>
                  </a:lnTo>
                  <a:lnTo>
                    <a:pt x="843392" y="1257837"/>
                  </a:lnTo>
                  <a:lnTo>
                    <a:pt x="0" y="1257837"/>
                  </a:lnTo>
                  <a:close/>
                </a:path>
              </a:pathLst>
            </a:custGeom>
            <a:blipFill>
              <a:blip r:embed="rId1"/>
              <a:stretch>
                <a:fillRect l="-49426" r="-49426"/>
              </a:stretch>
            </a:blipFill>
            <a:ln w="9525" cap="sq">
              <a:solidFill>
                <a:srgbClr val="FCD0A7"/>
              </a:solidFill>
              <a:prstDash val="solid"/>
              <a:miter/>
            </a:ln>
          </p:spPr>
        </p:sp>
      </p:grpSp>
      <p:grpSp>
        <p:nvGrpSpPr>
          <p:cNvPr id="8" name="Group 8"/>
          <p:cNvGrpSpPr/>
          <p:nvPr/>
        </p:nvGrpSpPr>
        <p:grpSpPr>
          <a:xfrm rot="0">
            <a:off x="6475167" y="6645055"/>
            <a:ext cx="10592407" cy="3845755"/>
            <a:chOff x="0" y="0"/>
            <a:chExt cx="1641041" cy="595808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641041" cy="595808"/>
            </a:xfrm>
            <a:custGeom>
              <a:avLst/>
              <a:gdLst/>
              <a:ahLst/>
              <a:cxnLst/>
              <a:rect l="l" t="t" r="r" b="b"/>
              <a:pathLst>
                <a:path w="1641041" h="595808">
                  <a:moveTo>
                    <a:pt x="0" y="0"/>
                  </a:moveTo>
                  <a:lnTo>
                    <a:pt x="1641041" y="0"/>
                  </a:lnTo>
                  <a:lnTo>
                    <a:pt x="1641041" y="595808"/>
                  </a:lnTo>
                  <a:lnTo>
                    <a:pt x="0" y="595808"/>
                  </a:lnTo>
                  <a:close/>
                </a:path>
              </a:pathLst>
            </a:custGeom>
            <a:blipFill>
              <a:blip r:embed="rId2"/>
              <a:stretch>
                <a:fillRect t="-12058" b="-12058"/>
              </a:stretch>
            </a:blipFill>
            <a:ln w="9525" cap="sq">
              <a:solidFill>
                <a:srgbClr val="FCD0A7"/>
              </a:solidFill>
              <a:prstDash val="solid"/>
              <a:miter/>
            </a:ln>
          </p:spPr>
        </p:sp>
      </p:grpSp>
      <p:sp>
        <p:nvSpPr>
          <p:cNvPr id="10" name="TextBox 10"/>
          <p:cNvSpPr txBox="1"/>
          <p:nvPr/>
        </p:nvSpPr>
        <p:spPr>
          <a:xfrm>
            <a:off x="2778890" y="561585"/>
            <a:ext cx="12730220" cy="145904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1980"/>
              </a:lnSpc>
            </a:pPr>
            <a:r>
              <a:rPr lang="en-US" sz="8555">
                <a:solidFill>
                  <a:srgbClr val="F0E8DC"/>
                </a:solidFill>
                <a:latin typeface="Forum" panose="02000000000000000000"/>
                <a:ea typeface="Forum" panose="02000000000000000000"/>
                <a:cs typeface="Forum" panose="02000000000000000000"/>
                <a:sym typeface="Forum" panose="02000000000000000000"/>
              </a:rPr>
              <a:t>ARLETT ARTESANIA FLORAL</a:t>
            </a:r>
            <a:endParaRPr lang="en-US" sz="8555">
              <a:solidFill>
                <a:srgbClr val="F0E8DC"/>
              </a:solidFill>
              <a:latin typeface="Forum" panose="02000000000000000000"/>
              <a:ea typeface="Forum" panose="02000000000000000000"/>
              <a:cs typeface="Forum" panose="02000000000000000000"/>
              <a:sym typeface="Forum" panose="02000000000000000000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6465642" y="2645648"/>
            <a:ext cx="10592407" cy="35934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26110" lvl="1" indent="-313055" algn="l">
              <a:lnSpc>
                <a:spcPts val="4060"/>
              </a:lnSpc>
              <a:buFont typeface="Arial" panose="020B0604020202020204"/>
              <a:buChar char="•"/>
            </a:pPr>
            <a:r>
              <a:rPr lang="en-US" sz="2900" i="1" spc="-168">
                <a:solidFill>
                  <a:srgbClr val="FFFFFF"/>
                </a:solidFill>
                <a:latin typeface="Open Sauce Light Italics" panose="00000400000000000000"/>
                <a:ea typeface="Open Sauce Light Italics" panose="00000400000000000000"/>
                <a:cs typeface="Open Sauce Light Italics" panose="00000400000000000000"/>
                <a:sym typeface="Open Sauce Light Italics" panose="00000400000000000000"/>
              </a:rPr>
              <a:t>Elizabeta Lea Šerfezi i Paula Ambroš su odrađivale praksu u cvjećarnici </a:t>
            </a:r>
            <a:endParaRPr lang="en-US" sz="2900" i="1" spc="-168">
              <a:solidFill>
                <a:srgbClr val="FFFFFF"/>
              </a:solidFill>
              <a:latin typeface="Open Sauce Light Italics" panose="00000400000000000000"/>
              <a:ea typeface="Open Sauce Light Italics" panose="00000400000000000000"/>
              <a:cs typeface="Open Sauce Light Italics" panose="00000400000000000000"/>
              <a:sym typeface="Open Sauce Light Italics" panose="00000400000000000000"/>
            </a:endParaRPr>
          </a:p>
          <a:p>
            <a:pPr marL="626110" lvl="1" indent="-313055" algn="l">
              <a:lnSpc>
                <a:spcPts val="4060"/>
              </a:lnSpc>
              <a:buFont typeface="Arial" panose="020B0604020202020204"/>
              <a:buChar char="•"/>
            </a:pPr>
            <a:r>
              <a:rPr lang="en-US" sz="2900" i="1" spc="-168">
                <a:solidFill>
                  <a:srgbClr val="FFFFFF"/>
                </a:solidFill>
                <a:latin typeface="Open Sauce Light Italics" panose="00000400000000000000"/>
                <a:ea typeface="Open Sauce Light Italics" panose="00000400000000000000"/>
                <a:cs typeface="Open Sauce Light Italics" panose="00000400000000000000"/>
                <a:sym typeface="Open Sauce Light Italics" panose="00000400000000000000"/>
              </a:rPr>
              <a:t>Tijekom prakse su naučile slagati bukete i aranžmane, te su koristile svoju kreativnost tijekom rada</a:t>
            </a:r>
            <a:endParaRPr lang="en-US" sz="2900" i="1" spc="-168">
              <a:solidFill>
                <a:srgbClr val="FFFFFF"/>
              </a:solidFill>
              <a:latin typeface="Open Sauce Light Italics" panose="00000400000000000000"/>
              <a:ea typeface="Open Sauce Light Italics" panose="00000400000000000000"/>
              <a:cs typeface="Open Sauce Light Italics" panose="00000400000000000000"/>
              <a:sym typeface="Open Sauce Light Italics" panose="00000400000000000000"/>
            </a:endParaRPr>
          </a:p>
          <a:p>
            <a:pPr marL="626110" lvl="1" indent="-313055" algn="l">
              <a:lnSpc>
                <a:spcPts val="4060"/>
              </a:lnSpc>
              <a:buFont typeface="Arial" panose="020B0604020202020204"/>
              <a:buChar char="•"/>
            </a:pPr>
            <a:r>
              <a:rPr lang="en-US" sz="2900" i="1" spc="-168">
                <a:solidFill>
                  <a:srgbClr val="FFFFFF"/>
                </a:solidFill>
                <a:latin typeface="Open Sauce Light Italics" panose="00000400000000000000"/>
                <a:ea typeface="Open Sauce Light Italics" panose="00000400000000000000"/>
                <a:cs typeface="Open Sauce Light Italics" panose="00000400000000000000"/>
                <a:sym typeface="Open Sauce Light Italics" panose="00000400000000000000"/>
              </a:rPr>
              <a:t>Razvile su svoje jezične vještine kroz komunikaciju sa mentoricom</a:t>
            </a:r>
            <a:endParaRPr lang="en-US" sz="2900" i="1" spc="-168">
              <a:solidFill>
                <a:srgbClr val="FFFFFF"/>
              </a:solidFill>
              <a:latin typeface="Open Sauce Light Italics" panose="00000400000000000000"/>
              <a:ea typeface="Open Sauce Light Italics" panose="00000400000000000000"/>
              <a:cs typeface="Open Sauce Light Italics" panose="00000400000000000000"/>
              <a:sym typeface="Open Sauce Light Italics" panose="00000400000000000000"/>
            </a:endParaRPr>
          </a:p>
          <a:p>
            <a:pPr marL="626110" lvl="1" indent="-313055" algn="l">
              <a:lnSpc>
                <a:spcPts val="4060"/>
              </a:lnSpc>
              <a:buFont typeface="Arial" panose="020B0604020202020204"/>
              <a:buChar char="•"/>
            </a:pPr>
            <a:r>
              <a:rPr lang="en-US" sz="2900" i="1" spc="-168">
                <a:solidFill>
                  <a:srgbClr val="FFFFFF"/>
                </a:solidFill>
                <a:latin typeface="Open Sauce Light Italics" panose="00000400000000000000"/>
                <a:ea typeface="Open Sauce Light Italics" panose="00000400000000000000"/>
                <a:cs typeface="Open Sauce Light Italics" panose="00000400000000000000"/>
                <a:sym typeface="Open Sauce Light Italics" panose="00000400000000000000"/>
              </a:rPr>
              <a:t>Usvojile su vrijednost pažljivog rada, osjećaja za estetiku i usmjerenosti na svaki detalj</a:t>
            </a:r>
            <a:endParaRPr lang="en-US" sz="2900" i="1" spc="-168">
              <a:solidFill>
                <a:srgbClr val="FFFFFF"/>
              </a:solidFill>
              <a:latin typeface="Open Sauce Light Italics" panose="00000400000000000000"/>
              <a:ea typeface="Open Sauce Light Italics" panose="00000400000000000000"/>
              <a:cs typeface="Open Sauce Light Italics" panose="00000400000000000000"/>
              <a:sym typeface="Open Sauce Light Italics" panose="0000040000000000000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C201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 flipH="1" flipV="1">
            <a:off x="10426101" y="-786572"/>
            <a:ext cx="0" cy="11437553"/>
          </a:xfrm>
          <a:prstGeom prst="line">
            <a:avLst/>
          </a:prstGeom>
          <a:ln w="9525" cap="flat">
            <a:solidFill>
              <a:srgbClr val="FFFFFF">
                <a:alpha val="22745"/>
              </a:srgbClr>
            </a:solidFill>
            <a:prstDash val="solid"/>
            <a:headEnd type="none" w="sm" len="sm"/>
            <a:tailEnd type="none" w="sm" len="sm"/>
          </a:ln>
        </p:spPr>
      </p:sp>
      <p:sp>
        <p:nvSpPr>
          <p:cNvPr id="3" name="AutoShape 3"/>
          <p:cNvSpPr/>
          <p:nvPr/>
        </p:nvSpPr>
        <p:spPr>
          <a:xfrm flipH="1" flipV="1">
            <a:off x="17264062" y="-347727"/>
            <a:ext cx="0" cy="11437553"/>
          </a:xfrm>
          <a:prstGeom prst="line">
            <a:avLst/>
          </a:prstGeom>
          <a:ln w="9525" cap="flat">
            <a:solidFill>
              <a:srgbClr val="FFFFFF">
                <a:alpha val="22745"/>
              </a:srgbClr>
            </a:solidFill>
            <a:prstDash val="solid"/>
            <a:headEnd type="none" w="sm" len="sm"/>
            <a:tailEnd type="none" w="sm" len="sm"/>
          </a:ln>
        </p:spPr>
      </p:sp>
      <p:sp>
        <p:nvSpPr>
          <p:cNvPr id="4" name="AutoShape 4"/>
          <p:cNvSpPr/>
          <p:nvPr/>
        </p:nvSpPr>
        <p:spPr>
          <a:xfrm flipH="1">
            <a:off x="-1574005" y="6219103"/>
            <a:ext cx="22114458" cy="0"/>
          </a:xfrm>
          <a:prstGeom prst="line">
            <a:avLst/>
          </a:prstGeom>
          <a:ln w="9525" cap="flat">
            <a:solidFill>
              <a:srgbClr val="FFFFFF">
                <a:alpha val="22745"/>
              </a:srgbClr>
            </a:solidFill>
            <a:prstDash val="solid"/>
            <a:headEnd type="none" w="sm" len="sm"/>
            <a:tailEnd type="none" w="sm" len="sm"/>
          </a:ln>
        </p:spPr>
      </p:sp>
      <p:sp>
        <p:nvSpPr>
          <p:cNvPr id="5" name="AutoShape 5"/>
          <p:cNvSpPr/>
          <p:nvPr/>
        </p:nvSpPr>
        <p:spPr>
          <a:xfrm flipH="1" flipV="1">
            <a:off x="436539" y="4414786"/>
            <a:ext cx="9989561" cy="0"/>
          </a:xfrm>
          <a:prstGeom prst="line">
            <a:avLst/>
          </a:prstGeom>
          <a:ln w="9525" cap="flat">
            <a:solidFill>
              <a:srgbClr val="FFFFFF">
                <a:alpha val="22745"/>
              </a:srgbClr>
            </a:solidFill>
            <a:prstDash val="solid"/>
            <a:headEnd type="none" w="sm" len="sm"/>
            <a:tailEnd type="none" w="sm" len="sm"/>
          </a:ln>
        </p:spPr>
      </p:sp>
      <p:sp>
        <p:nvSpPr>
          <p:cNvPr id="6" name="AutoShape 6"/>
          <p:cNvSpPr/>
          <p:nvPr/>
        </p:nvSpPr>
        <p:spPr>
          <a:xfrm flipH="1" flipV="1">
            <a:off x="436539" y="-347727"/>
            <a:ext cx="0" cy="11437553"/>
          </a:xfrm>
          <a:prstGeom prst="line">
            <a:avLst/>
          </a:prstGeom>
          <a:ln w="9525" cap="flat">
            <a:solidFill>
              <a:srgbClr val="FFFFFF">
                <a:alpha val="22745"/>
              </a:srgbClr>
            </a:solidFill>
            <a:prstDash val="solid"/>
            <a:headEnd type="none" w="sm" len="sm"/>
            <a:tailEnd type="none" w="sm" len="sm"/>
          </a:ln>
        </p:spPr>
      </p:sp>
      <p:sp>
        <p:nvSpPr>
          <p:cNvPr id="7" name="TextBox 7"/>
          <p:cNvSpPr txBox="1"/>
          <p:nvPr/>
        </p:nvSpPr>
        <p:spPr>
          <a:xfrm>
            <a:off x="660448" y="4755293"/>
            <a:ext cx="9765652" cy="145904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1980"/>
              </a:lnSpc>
            </a:pPr>
            <a:r>
              <a:rPr lang="en-US" sz="8555">
                <a:solidFill>
                  <a:srgbClr val="F0E8DC"/>
                </a:solidFill>
                <a:latin typeface="Forum" panose="02000000000000000000"/>
                <a:ea typeface="Forum" panose="02000000000000000000"/>
                <a:cs typeface="Forum" panose="02000000000000000000"/>
                <a:sym typeface="Forum" panose="02000000000000000000"/>
              </a:rPr>
              <a:t>UNIVERSAL MOBILITY</a:t>
            </a:r>
            <a:endParaRPr lang="en-US" sz="8555">
              <a:solidFill>
                <a:srgbClr val="F0E8DC"/>
              </a:solidFill>
              <a:latin typeface="Forum" panose="02000000000000000000"/>
              <a:ea typeface="Forum" panose="02000000000000000000"/>
              <a:cs typeface="Forum" panose="02000000000000000000"/>
              <a:sym typeface="Forum" panose="02000000000000000000"/>
            </a:endParaRPr>
          </a:p>
        </p:txBody>
      </p:sp>
      <p:grpSp>
        <p:nvGrpSpPr>
          <p:cNvPr id="8" name="Group 8"/>
          <p:cNvGrpSpPr/>
          <p:nvPr/>
        </p:nvGrpSpPr>
        <p:grpSpPr>
          <a:xfrm rot="0">
            <a:off x="10649991" y="-347727"/>
            <a:ext cx="6390181" cy="6261388"/>
            <a:chOff x="0" y="0"/>
            <a:chExt cx="990006" cy="970053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990006" cy="970053"/>
            </a:xfrm>
            <a:custGeom>
              <a:avLst/>
              <a:gdLst/>
              <a:ahLst/>
              <a:cxnLst/>
              <a:rect l="l" t="t" r="r" b="b"/>
              <a:pathLst>
                <a:path w="990006" h="970053">
                  <a:moveTo>
                    <a:pt x="0" y="0"/>
                  </a:moveTo>
                  <a:lnTo>
                    <a:pt x="990006" y="0"/>
                  </a:lnTo>
                  <a:lnTo>
                    <a:pt x="990006" y="970053"/>
                  </a:lnTo>
                  <a:lnTo>
                    <a:pt x="0" y="970053"/>
                  </a:lnTo>
                  <a:close/>
                </a:path>
              </a:pathLst>
            </a:custGeom>
            <a:blipFill>
              <a:blip r:embed="rId1"/>
              <a:stretch>
                <a:fillRect t="-16762" b="-16762"/>
              </a:stretch>
            </a:blipFill>
            <a:ln w="9525" cap="sq">
              <a:solidFill>
                <a:srgbClr val="FCD0A7"/>
              </a:solidFill>
              <a:prstDash val="solid"/>
              <a:miter/>
            </a:ln>
          </p:spPr>
        </p:sp>
      </p:grpSp>
      <p:grpSp>
        <p:nvGrpSpPr>
          <p:cNvPr id="10" name="Group 10"/>
          <p:cNvGrpSpPr/>
          <p:nvPr/>
        </p:nvGrpSpPr>
        <p:grpSpPr>
          <a:xfrm rot="0">
            <a:off x="660448" y="-347727"/>
            <a:ext cx="9541815" cy="4543434"/>
            <a:chOff x="0" y="0"/>
            <a:chExt cx="1478277" cy="703897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1478277" cy="703897"/>
            </a:xfrm>
            <a:custGeom>
              <a:avLst/>
              <a:gdLst/>
              <a:ahLst/>
              <a:cxnLst/>
              <a:rect l="l" t="t" r="r" b="b"/>
              <a:pathLst>
                <a:path w="1478277" h="703897">
                  <a:moveTo>
                    <a:pt x="0" y="0"/>
                  </a:moveTo>
                  <a:lnTo>
                    <a:pt x="1478277" y="0"/>
                  </a:lnTo>
                  <a:lnTo>
                    <a:pt x="1478277" y="703897"/>
                  </a:lnTo>
                  <a:lnTo>
                    <a:pt x="0" y="703897"/>
                  </a:lnTo>
                  <a:close/>
                </a:path>
              </a:pathLst>
            </a:custGeom>
            <a:blipFill>
              <a:blip r:embed="rId2"/>
              <a:stretch>
                <a:fillRect t="-28827" b="-28827"/>
              </a:stretch>
            </a:blipFill>
            <a:ln w="9525" cap="sq">
              <a:solidFill>
                <a:srgbClr val="FCD0A7"/>
              </a:solidFill>
              <a:prstDash val="solid"/>
              <a:miter/>
            </a:ln>
          </p:spPr>
        </p:sp>
      </p:grpSp>
      <p:sp>
        <p:nvSpPr>
          <p:cNvPr id="12" name="TextBox 12"/>
          <p:cNvSpPr txBox="1"/>
          <p:nvPr/>
        </p:nvSpPr>
        <p:spPr>
          <a:xfrm>
            <a:off x="886669" y="6396355"/>
            <a:ext cx="8576265" cy="35934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26110" lvl="1" indent="-313055" algn="l">
              <a:lnSpc>
                <a:spcPts val="4060"/>
              </a:lnSpc>
              <a:buFont typeface="Arial" panose="020B0604020202020204"/>
              <a:buChar char="•"/>
            </a:pPr>
            <a:r>
              <a:rPr lang="en-US" sz="2900" i="1" spc="-168">
                <a:solidFill>
                  <a:srgbClr val="FFFFFF"/>
                </a:solidFill>
                <a:latin typeface="Open Sauce Light Italics" panose="00000400000000000000"/>
                <a:ea typeface="Open Sauce Light Italics" panose="00000400000000000000"/>
                <a:cs typeface="Open Sauce Light Italics" panose="00000400000000000000"/>
                <a:sym typeface="Open Sauce Light Italics" panose="00000400000000000000"/>
              </a:rPr>
              <a:t>Dijana Grujić je obavljala stručni praksu u međunarodnom uredu Universal Mobility</a:t>
            </a:r>
            <a:endParaRPr lang="en-US" sz="2900" i="1" spc="-168">
              <a:solidFill>
                <a:srgbClr val="FFFFFF"/>
              </a:solidFill>
              <a:latin typeface="Open Sauce Light Italics" panose="00000400000000000000"/>
              <a:ea typeface="Open Sauce Light Italics" panose="00000400000000000000"/>
              <a:cs typeface="Open Sauce Light Italics" panose="00000400000000000000"/>
              <a:sym typeface="Open Sauce Light Italics" panose="00000400000000000000"/>
            </a:endParaRPr>
          </a:p>
          <a:p>
            <a:pPr marL="626110" lvl="1" indent="-313055" algn="l">
              <a:lnSpc>
                <a:spcPts val="4060"/>
              </a:lnSpc>
              <a:buFont typeface="Arial" panose="020B0604020202020204"/>
              <a:buChar char="•"/>
            </a:pPr>
            <a:r>
              <a:rPr lang="en-US" sz="2900" i="1" spc="-168">
                <a:solidFill>
                  <a:srgbClr val="FFFFFF"/>
                </a:solidFill>
                <a:latin typeface="Open Sauce Light Italics" panose="00000400000000000000"/>
                <a:ea typeface="Open Sauce Light Italics" panose="00000400000000000000"/>
                <a:cs typeface="Open Sauce Light Italics" panose="00000400000000000000"/>
                <a:sym typeface="Open Sauce Light Italics" panose="00000400000000000000"/>
              </a:rPr>
              <a:t>Kroz praksu je stekla iskustvo u komunikaciji s partnerima, organizaciji poslovanja i administrativnim procesima, te je unaprijedila svoje  digitalne vještine</a:t>
            </a:r>
            <a:endParaRPr lang="en-US" sz="2900" i="1" spc="-168">
              <a:solidFill>
                <a:srgbClr val="FFFFFF"/>
              </a:solidFill>
              <a:latin typeface="Open Sauce Light Italics" panose="00000400000000000000"/>
              <a:ea typeface="Open Sauce Light Italics" panose="00000400000000000000"/>
              <a:cs typeface="Open Sauce Light Italics" panose="00000400000000000000"/>
              <a:sym typeface="Open Sauce Light Italics" panose="00000400000000000000"/>
            </a:endParaRPr>
          </a:p>
          <a:p>
            <a:pPr marL="626110" lvl="1" indent="-313055" algn="l">
              <a:lnSpc>
                <a:spcPts val="4060"/>
              </a:lnSpc>
              <a:buFont typeface="Arial" panose="020B0604020202020204"/>
              <a:buChar char="•"/>
            </a:pPr>
            <a:r>
              <a:rPr lang="en-US" sz="2900" i="1" spc="-168">
                <a:solidFill>
                  <a:srgbClr val="FFFFFF"/>
                </a:solidFill>
                <a:latin typeface="Open Sauce Light Italics" panose="00000400000000000000"/>
                <a:ea typeface="Open Sauce Light Italics" panose="00000400000000000000"/>
                <a:cs typeface="Open Sauce Light Italics" panose="00000400000000000000"/>
                <a:sym typeface="Open Sauce Light Italics" panose="00000400000000000000"/>
              </a:rPr>
              <a:t>Tijekom rada je naučila važnost preciznosti i organizacije pri administrativnom radu</a:t>
            </a:r>
            <a:endParaRPr lang="en-US" sz="2900" i="1" spc="-168">
              <a:solidFill>
                <a:srgbClr val="FFFFFF"/>
              </a:solidFill>
              <a:latin typeface="Open Sauce Light Italics" panose="00000400000000000000"/>
              <a:ea typeface="Open Sauce Light Italics" panose="00000400000000000000"/>
              <a:cs typeface="Open Sauce Light Italics" panose="00000400000000000000"/>
              <a:sym typeface="Open Sauce Light Italics" panose="00000400000000000000"/>
            </a:endParaRPr>
          </a:p>
        </p:txBody>
      </p:sp>
      <p:grpSp>
        <p:nvGrpSpPr>
          <p:cNvPr id="13" name="Group 13"/>
          <p:cNvGrpSpPr/>
          <p:nvPr/>
        </p:nvGrpSpPr>
        <p:grpSpPr>
          <a:xfrm rot="0">
            <a:off x="10878538" y="6460892"/>
            <a:ext cx="6161634" cy="3528928"/>
            <a:chOff x="0" y="0"/>
            <a:chExt cx="954598" cy="546723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954598" cy="546723"/>
            </a:xfrm>
            <a:custGeom>
              <a:avLst/>
              <a:gdLst/>
              <a:ahLst/>
              <a:cxnLst/>
              <a:rect l="l" t="t" r="r" b="b"/>
              <a:pathLst>
                <a:path w="954598" h="546723">
                  <a:moveTo>
                    <a:pt x="0" y="0"/>
                  </a:moveTo>
                  <a:lnTo>
                    <a:pt x="954598" y="0"/>
                  </a:lnTo>
                  <a:lnTo>
                    <a:pt x="954598" y="546723"/>
                  </a:lnTo>
                  <a:lnTo>
                    <a:pt x="0" y="546723"/>
                  </a:lnTo>
                  <a:close/>
                </a:path>
              </a:pathLst>
            </a:custGeom>
            <a:blipFill>
              <a:blip r:embed="rId3"/>
              <a:stretch>
                <a:fillRect t="-1046" b="-22907"/>
              </a:stretch>
            </a:blipFill>
            <a:ln w="9525" cap="sq">
              <a:solidFill>
                <a:srgbClr val="FCD0A7"/>
              </a:solidFill>
              <a:prstDash val="solid"/>
              <a:miter/>
            </a:ln>
          </p:spPr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C201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 flipH="1" flipV="1">
            <a:off x="17644812" y="-786572"/>
            <a:ext cx="0" cy="11437553"/>
          </a:xfrm>
          <a:prstGeom prst="line">
            <a:avLst/>
          </a:prstGeom>
          <a:ln w="9525" cap="flat">
            <a:solidFill>
              <a:srgbClr val="FFFFFF">
                <a:alpha val="22745"/>
              </a:srgbClr>
            </a:solidFill>
            <a:prstDash val="solid"/>
            <a:headEnd type="none" w="sm" len="sm"/>
            <a:tailEnd type="none" w="sm" len="sm"/>
          </a:ln>
        </p:spPr>
      </p:sp>
      <p:sp>
        <p:nvSpPr>
          <p:cNvPr id="3" name="AutoShape 3"/>
          <p:cNvSpPr/>
          <p:nvPr/>
        </p:nvSpPr>
        <p:spPr>
          <a:xfrm flipH="1" flipV="1">
            <a:off x="17649575" y="-347727"/>
            <a:ext cx="0" cy="11437553"/>
          </a:xfrm>
          <a:prstGeom prst="line">
            <a:avLst/>
          </a:prstGeom>
          <a:ln w="9525" cap="flat">
            <a:solidFill>
              <a:srgbClr val="FFFFFF">
                <a:alpha val="22745"/>
              </a:srgbClr>
            </a:solidFill>
            <a:prstDash val="solid"/>
            <a:headEnd type="none" w="sm" len="sm"/>
            <a:tailEnd type="none" w="sm" len="sm"/>
          </a:ln>
        </p:spPr>
      </p:sp>
      <p:sp>
        <p:nvSpPr>
          <p:cNvPr id="4" name="AutoShape 4"/>
          <p:cNvSpPr/>
          <p:nvPr/>
        </p:nvSpPr>
        <p:spPr>
          <a:xfrm flipH="1" flipV="1">
            <a:off x="8607739" y="-347727"/>
            <a:ext cx="0" cy="11437553"/>
          </a:xfrm>
          <a:prstGeom prst="line">
            <a:avLst/>
          </a:prstGeom>
          <a:ln w="9525" cap="flat">
            <a:solidFill>
              <a:srgbClr val="FFFFFF">
                <a:alpha val="22745"/>
              </a:srgbClr>
            </a:solidFill>
            <a:prstDash val="solid"/>
            <a:headEnd type="none" w="sm" len="sm"/>
            <a:tailEnd type="none" w="sm" len="sm"/>
          </a:ln>
        </p:spPr>
      </p:sp>
      <p:sp>
        <p:nvSpPr>
          <p:cNvPr id="5" name="AutoShape 5"/>
          <p:cNvSpPr/>
          <p:nvPr/>
        </p:nvSpPr>
        <p:spPr>
          <a:xfrm flipH="1">
            <a:off x="-1751819" y="3789718"/>
            <a:ext cx="22114458" cy="0"/>
          </a:xfrm>
          <a:prstGeom prst="line">
            <a:avLst/>
          </a:prstGeom>
          <a:ln w="9525" cap="flat">
            <a:solidFill>
              <a:srgbClr val="FFFFFF">
                <a:alpha val="22745"/>
              </a:srgbClr>
            </a:solidFill>
            <a:prstDash val="solid"/>
            <a:headEnd type="none" w="sm" len="sm"/>
            <a:tailEnd type="none" w="sm" len="sm"/>
          </a:ln>
        </p:spPr>
      </p:sp>
      <p:sp>
        <p:nvSpPr>
          <p:cNvPr id="6" name="AutoShape 6"/>
          <p:cNvSpPr/>
          <p:nvPr/>
        </p:nvSpPr>
        <p:spPr>
          <a:xfrm flipH="1" flipV="1">
            <a:off x="436539" y="-347727"/>
            <a:ext cx="0" cy="11437553"/>
          </a:xfrm>
          <a:prstGeom prst="line">
            <a:avLst/>
          </a:prstGeom>
          <a:ln w="9525" cap="flat">
            <a:solidFill>
              <a:srgbClr val="FFFFFF">
                <a:alpha val="22745"/>
              </a:srgbClr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7" name="Group 7"/>
          <p:cNvGrpSpPr/>
          <p:nvPr/>
        </p:nvGrpSpPr>
        <p:grpSpPr>
          <a:xfrm rot="0">
            <a:off x="670574" y="3789781"/>
            <a:ext cx="7703130" cy="3049145"/>
            <a:chOff x="0" y="0"/>
            <a:chExt cx="1193416" cy="472392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1193416" cy="472392"/>
            </a:xfrm>
            <a:custGeom>
              <a:avLst/>
              <a:gdLst/>
              <a:ahLst/>
              <a:cxnLst/>
              <a:rect l="l" t="t" r="r" b="b"/>
              <a:pathLst>
                <a:path w="1193416" h="472392">
                  <a:moveTo>
                    <a:pt x="0" y="0"/>
                  </a:moveTo>
                  <a:lnTo>
                    <a:pt x="1193416" y="0"/>
                  </a:lnTo>
                  <a:lnTo>
                    <a:pt x="1193416" y="472392"/>
                  </a:lnTo>
                  <a:lnTo>
                    <a:pt x="0" y="472392"/>
                  </a:lnTo>
                  <a:close/>
                </a:path>
              </a:pathLst>
            </a:custGeom>
            <a:blipFill>
              <a:blip r:embed="rId1"/>
              <a:stretch>
                <a:fillRect t="-89302" b="-143329"/>
              </a:stretch>
            </a:blipFill>
            <a:ln w="9525" cap="sq">
              <a:solidFill>
                <a:srgbClr val="FCD0A7"/>
              </a:solidFill>
              <a:prstDash val="solid"/>
              <a:miter/>
            </a:ln>
          </p:spPr>
        </p:sp>
      </p:grpSp>
      <p:grpSp>
        <p:nvGrpSpPr>
          <p:cNvPr id="9" name="Group 9"/>
          <p:cNvGrpSpPr/>
          <p:nvPr/>
        </p:nvGrpSpPr>
        <p:grpSpPr>
          <a:xfrm rot="0">
            <a:off x="690296" y="328892"/>
            <a:ext cx="7703130" cy="3122814"/>
            <a:chOff x="0" y="0"/>
            <a:chExt cx="1193416" cy="483806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1193416" cy="483806"/>
            </a:xfrm>
            <a:custGeom>
              <a:avLst/>
              <a:gdLst/>
              <a:ahLst/>
              <a:cxnLst/>
              <a:rect l="l" t="t" r="r" b="b"/>
              <a:pathLst>
                <a:path w="1193416" h="483806">
                  <a:moveTo>
                    <a:pt x="0" y="0"/>
                  </a:moveTo>
                  <a:lnTo>
                    <a:pt x="1193416" y="0"/>
                  </a:lnTo>
                  <a:lnTo>
                    <a:pt x="1193416" y="483806"/>
                  </a:lnTo>
                  <a:lnTo>
                    <a:pt x="0" y="483806"/>
                  </a:lnTo>
                  <a:close/>
                </a:path>
              </a:pathLst>
            </a:custGeom>
            <a:blipFill>
              <a:blip r:embed="rId2"/>
              <a:stretch>
                <a:fillRect t="-36826" b="-48521"/>
              </a:stretch>
            </a:blipFill>
            <a:ln w="9525" cap="sq">
              <a:solidFill>
                <a:srgbClr val="FCD0A7"/>
              </a:solidFill>
              <a:prstDash val="solid"/>
              <a:miter/>
            </a:ln>
          </p:spPr>
        </p:sp>
      </p:grpSp>
      <p:sp>
        <p:nvSpPr>
          <p:cNvPr id="11" name="TextBox 11"/>
          <p:cNvSpPr txBox="1"/>
          <p:nvPr/>
        </p:nvSpPr>
        <p:spPr>
          <a:xfrm>
            <a:off x="11675540" y="157442"/>
            <a:ext cx="2292120" cy="14520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1840"/>
              </a:lnSpc>
            </a:pPr>
            <a:r>
              <a:rPr lang="en-US" sz="8455">
                <a:solidFill>
                  <a:srgbClr val="F0E8DC"/>
                </a:solidFill>
                <a:latin typeface="Forum" panose="02000000000000000000"/>
                <a:ea typeface="Forum" panose="02000000000000000000"/>
                <a:cs typeface="Forum" panose="02000000000000000000"/>
                <a:sym typeface="Forum" panose="02000000000000000000"/>
              </a:rPr>
              <a:t>ALC</a:t>
            </a:r>
            <a:endParaRPr lang="en-US" sz="8455">
              <a:solidFill>
                <a:srgbClr val="F0E8DC"/>
              </a:solidFill>
              <a:latin typeface="Forum" panose="02000000000000000000"/>
              <a:ea typeface="Forum" panose="02000000000000000000"/>
              <a:cs typeface="Forum" panose="02000000000000000000"/>
              <a:sym typeface="Forum" panose="02000000000000000000"/>
            </a:endParaRPr>
          </a:p>
        </p:txBody>
      </p:sp>
      <p:sp>
        <p:nvSpPr>
          <p:cNvPr id="12" name="TextBox 12"/>
          <p:cNvSpPr txBox="1"/>
          <p:nvPr/>
        </p:nvSpPr>
        <p:spPr>
          <a:xfrm>
            <a:off x="9305410" y="1271299"/>
            <a:ext cx="7738144" cy="14520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1840"/>
              </a:lnSpc>
            </a:pPr>
            <a:r>
              <a:rPr lang="en-US" sz="8455">
                <a:solidFill>
                  <a:srgbClr val="F0E8DC"/>
                </a:solidFill>
                <a:latin typeface="Forum" panose="02000000000000000000"/>
                <a:ea typeface="Forum" panose="02000000000000000000"/>
                <a:cs typeface="Forum" panose="02000000000000000000"/>
                <a:sym typeface="Forum" panose="02000000000000000000"/>
              </a:rPr>
              <a:t>ALOJAMIENTOS</a:t>
            </a:r>
            <a:endParaRPr lang="en-US" sz="8455">
              <a:solidFill>
                <a:srgbClr val="F0E8DC"/>
              </a:solidFill>
              <a:latin typeface="Forum" panose="02000000000000000000"/>
              <a:ea typeface="Forum" panose="02000000000000000000"/>
              <a:cs typeface="Forum" panose="02000000000000000000"/>
              <a:sym typeface="Forum" panose="02000000000000000000"/>
            </a:endParaRPr>
          </a:p>
        </p:txBody>
      </p:sp>
      <p:sp>
        <p:nvSpPr>
          <p:cNvPr id="13" name="TextBox 13"/>
          <p:cNvSpPr txBox="1"/>
          <p:nvPr/>
        </p:nvSpPr>
        <p:spPr>
          <a:xfrm>
            <a:off x="8602304" y="3723106"/>
            <a:ext cx="9041120" cy="616521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26110" lvl="1" indent="-313055" algn="l">
              <a:lnSpc>
                <a:spcPts val="4060"/>
              </a:lnSpc>
              <a:buFont typeface="Arial" panose="020B0604020202020204"/>
              <a:buChar char="•"/>
            </a:pPr>
            <a:r>
              <a:rPr lang="en-US" sz="2900" i="1" spc="-168">
                <a:solidFill>
                  <a:srgbClr val="FFFFFF"/>
                </a:solidFill>
                <a:latin typeface="Open Sauce Light Italics" panose="00000400000000000000"/>
                <a:ea typeface="Open Sauce Light Italics" panose="00000400000000000000"/>
                <a:cs typeface="Open Sauce Light Italics" panose="00000400000000000000"/>
                <a:sym typeface="Open Sauce Light Italics" panose="00000400000000000000"/>
              </a:rPr>
              <a:t>Učenici Luka Brtan, Fabijan Kobetić, Kiara Bosilj, Iva Kamenski  i Antonela Pustahija su izvršili svoju stručnu praksu u hotelu ALC Alojamientos, gdje su bili raspoređeni na rad na recepciji i u domaćinstvu</a:t>
            </a:r>
            <a:endParaRPr lang="en-US" sz="2900" i="1" spc="-168">
              <a:solidFill>
                <a:srgbClr val="FFFFFF"/>
              </a:solidFill>
              <a:latin typeface="Open Sauce Light Italics" panose="00000400000000000000"/>
              <a:ea typeface="Open Sauce Light Italics" panose="00000400000000000000"/>
              <a:cs typeface="Open Sauce Light Italics" panose="00000400000000000000"/>
              <a:sym typeface="Open Sauce Light Italics" panose="00000400000000000000"/>
            </a:endParaRPr>
          </a:p>
          <a:p>
            <a:pPr marL="626110" lvl="1" indent="-313055" algn="l">
              <a:lnSpc>
                <a:spcPts val="4060"/>
              </a:lnSpc>
              <a:buFont typeface="Arial" panose="020B0604020202020204"/>
              <a:buChar char="•"/>
            </a:pPr>
            <a:r>
              <a:rPr lang="en-US" sz="2900" i="1" spc="-168">
                <a:solidFill>
                  <a:srgbClr val="FFFFFF"/>
                </a:solidFill>
                <a:latin typeface="Open Sauce Light Italics" panose="00000400000000000000"/>
                <a:ea typeface="Open Sauce Light Italics" panose="00000400000000000000"/>
                <a:cs typeface="Open Sauce Light Italics" panose="00000400000000000000"/>
                <a:sym typeface="Open Sauce Light Italics" panose="00000400000000000000"/>
              </a:rPr>
              <a:t>Na recepciji su se upoznali sa zadacima poput provjeravanja dokumenata i obavljanje check-ina gostiju, te su dobili priliku upoznati i administrativnu stranu poslovanja smještajnog objekta</a:t>
            </a:r>
            <a:endParaRPr lang="en-US" sz="2900" i="1" spc="-168">
              <a:solidFill>
                <a:srgbClr val="FFFFFF"/>
              </a:solidFill>
              <a:latin typeface="Open Sauce Light Italics" panose="00000400000000000000"/>
              <a:ea typeface="Open Sauce Light Italics" panose="00000400000000000000"/>
              <a:cs typeface="Open Sauce Light Italics" panose="00000400000000000000"/>
              <a:sym typeface="Open Sauce Light Italics" panose="00000400000000000000"/>
            </a:endParaRPr>
          </a:p>
          <a:p>
            <a:pPr marL="626110" lvl="1" indent="-313055" algn="l">
              <a:lnSpc>
                <a:spcPts val="4060"/>
              </a:lnSpc>
              <a:buFont typeface="Arial" panose="020B0604020202020204"/>
              <a:buChar char="•"/>
            </a:pPr>
            <a:r>
              <a:rPr lang="en-US" sz="2900" i="1" spc="-168">
                <a:solidFill>
                  <a:srgbClr val="FFFFFF"/>
                </a:solidFill>
                <a:latin typeface="Open Sauce Light Italics" panose="00000400000000000000"/>
                <a:ea typeface="Open Sauce Light Italics" panose="00000400000000000000"/>
                <a:cs typeface="Open Sauce Light Italics" panose="00000400000000000000"/>
                <a:sym typeface="Open Sauce Light Italics" panose="00000400000000000000"/>
              </a:rPr>
              <a:t>Učenici koji su bili u domaćinstvu su stekli praktično iskustvo u održavanju hotela i pripremi hotelskih soba za goste, čime su razvili osjećaj za urednost, preciznost i važnost timskog rada.</a:t>
            </a:r>
            <a:endParaRPr lang="en-US" sz="2900" i="1" spc="-168">
              <a:solidFill>
                <a:srgbClr val="FFFFFF"/>
              </a:solidFill>
              <a:latin typeface="Open Sauce Light Italics" panose="00000400000000000000"/>
              <a:ea typeface="Open Sauce Light Italics" panose="00000400000000000000"/>
              <a:cs typeface="Open Sauce Light Italics" panose="00000400000000000000"/>
              <a:sym typeface="Open Sauce Light Italics" panose="00000400000000000000"/>
            </a:endParaRPr>
          </a:p>
        </p:txBody>
      </p:sp>
      <p:grpSp>
        <p:nvGrpSpPr>
          <p:cNvPr id="14" name="Group 14"/>
          <p:cNvGrpSpPr/>
          <p:nvPr/>
        </p:nvGrpSpPr>
        <p:grpSpPr>
          <a:xfrm rot="0">
            <a:off x="670574" y="7172301"/>
            <a:ext cx="7703130" cy="3049145"/>
            <a:chOff x="0" y="0"/>
            <a:chExt cx="1193416" cy="472392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1193416" cy="472392"/>
            </a:xfrm>
            <a:custGeom>
              <a:avLst/>
              <a:gdLst/>
              <a:ahLst/>
              <a:cxnLst/>
              <a:rect l="l" t="t" r="r" b="b"/>
              <a:pathLst>
                <a:path w="1193416" h="472392">
                  <a:moveTo>
                    <a:pt x="0" y="0"/>
                  </a:moveTo>
                  <a:lnTo>
                    <a:pt x="1193416" y="0"/>
                  </a:lnTo>
                  <a:lnTo>
                    <a:pt x="1193416" y="472392"/>
                  </a:lnTo>
                  <a:lnTo>
                    <a:pt x="0" y="472392"/>
                  </a:lnTo>
                  <a:close/>
                </a:path>
              </a:pathLst>
            </a:custGeom>
            <a:blipFill>
              <a:blip r:embed="rId3"/>
              <a:stretch>
                <a:fillRect t="-44737" b="-44737"/>
              </a:stretch>
            </a:blipFill>
            <a:ln w="9525" cap="sq">
              <a:solidFill>
                <a:srgbClr val="FCD0A7"/>
              </a:solidFill>
              <a:prstDash val="solid"/>
              <a:miter/>
            </a:ln>
          </p:spPr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C201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 flipH="1" flipV="1">
            <a:off x="17254537" y="-786572"/>
            <a:ext cx="0" cy="11437553"/>
          </a:xfrm>
          <a:prstGeom prst="line">
            <a:avLst/>
          </a:prstGeom>
          <a:ln w="9525" cap="flat">
            <a:solidFill>
              <a:srgbClr val="FFFFFF">
                <a:alpha val="22745"/>
              </a:srgbClr>
            </a:solidFill>
            <a:prstDash val="solid"/>
            <a:headEnd type="none" w="sm" len="sm"/>
            <a:tailEnd type="none" w="sm" len="sm"/>
          </a:ln>
        </p:spPr>
      </p:sp>
      <p:sp>
        <p:nvSpPr>
          <p:cNvPr id="3" name="AutoShape 3"/>
          <p:cNvSpPr/>
          <p:nvPr/>
        </p:nvSpPr>
        <p:spPr>
          <a:xfrm flipH="1" flipV="1">
            <a:off x="17264062" y="-347727"/>
            <a:ext cx="0" cy="11437553"/>
          </a:xfrm>
          <a:prstGeom prst="line">
            <a:avLst/>
          </a:prstGeom>
          <a:ln w="9525" cap="flat">
            <a:solidFill>
              <a:srgbClr val="FFFFFF">
                <a:alpha val="22745"/>
              </a:srgbClr>
            </a:solidFill>
            <a:prstDash val="solid"/>
            <a:headEnd type="none" w="sm" len="sm"/>
            <a:tailEnd type="none" w="sm" len="sm"/>
          </a:ln>
        </p:spPr>
      </p:sp>
      <p:sp>
        <p:nvSpPr>
          <p:cNvPr id="4" name="AutoShape 4"/>
          <p:cNvSpPr/>
          <p:nvPr/>
        </p:nvSpPr>
        <p:spPr>
          <a:xfrm flipH="1" flipV="1">
            <a:off x="11658999" y="-347727"/>
            <a:ext cx="0" cy="11437553"/>
          </a:xfrm>
          <a:prstGeom prst="line">
            <a:avLst/>
          </a:prstGeom>
          <a:ln w="9525" cap="flat">
            <a:solidFill>
              <a:srgbClr val="FFFFFF">
                <a:alpha val="22745"/>
              </a:srgbClr>
            </a:solidFill>
            <a:prstDash val="solid"/>
            <a:headEnd type="none" w="sm" len="sm"/>
            <a:tailEnd type="none" w="sm" len="sm"/>
          </a:ln>
        </p:spPr>
      </p:sp>
      <p:sp>
        <p:nvSpPr>
          <p:cNvPr id="5" name="AutoShape 5"/>
          <p:cNvSpPr/>
          <p:nvPr/>
        </p:nvSpPr>
        <p:spPr>
          <a:xfrm flipH="1">
            <a:off x="-1657226" y="1231257"/>
            <a:ext cx="22114458" cy="0"/>
          </a:xfrm>
          <a:prstGeom prst="line">
            <a:avLst/>
          </a:prstGeom>
          <a:ln w="9525" cap="flat">
            <a:solidFill>
              <a:srgbClr val="FFFFFF">
                <a:alpha val="22745"/>
              </a:srgbClr>
            </a:solidFill>
            <a:prstDash val="solid"/>
            <a:headEnd type="none" w="sm" len="sm"/>
            <a:tailEnd type="none" w="sm" len="sm"/>
          </a:ln>
        </p:spPr>
      </p:sp>
      <p:sp>
        <p:nvSpPr>
          <p:cNvPr id="6" name="AutoShape 6"/>
          <p:cNvSpPr/>
          <p:nvPr/>
        </p:nvSpPr>
        <p:spPr>
          <a:xfrm flipH="1" flipV="1">
            <a:off x="-1053336" y="4180579"/>
            <a:ext cx="12712334" cy="0"/>
          </a:xfrm>
          <a:prstGeom prst="line">
            <a:avLst/>
          </a:prstGeom>
          <a:ln w="9525" cap="flat">
            <a:solidFill>
              <a:srgbClr val="FFFFFF">
                <a:alpha val="22745"/>
              </a:srgbClr>
            </a:solidFill>
            <a:prstDash val="solid"/>
            <a:headEnd type="none" w="sm" len="sm"/>
            <a:tailEnd type="none" w="sm" len="sm"/>
          </a:ln>
        </p:spPr>
      </p:sp>
      <p:sp>
        <p:nvSpPr>
          <p:cNvPr id="7" name="AutoShape 7"/>
          <p:cNvSpPr/>
          <p:nvPr/>
        </p:nvSpPr>
        <p:spPr>
          <a:xfrm flipH="1" flipV="1">
            <a:off x="436539" y="-347727"/>
            <a:ext cx="0" cy="11437553"/>
          </a:xfrm>
          <a:prstGeom prst="line">
            <a:avLst/>
          </a:prstGeom>
          <a:ln w="9525" cap="flat">
            <a:solidFill>
              <a:srgbClr val="FFFFFF">
                <a:alpha val="22745"/>
              </a:srgbClr>
            </a:solidFill>
            <a:prstDash val="solid"/>
            <a:headEnd type="none" w="sm" len="sm"/>
            <a:tailEnd type="none" w="sm" len="sm"/>
          </a:ln>
        </p:spPr>
      </p:sp>
      <p:sp>
        <p:nvSpPr>
          <p:cNvPr id="8" name="TextBox 8"/>
          <p:cNvSpPr txBox="1"/>
          <p:nvPr/>
        </p:nvSpPr>
        <p:spPr>
          <a:xfrm>
            <a:off x="3418354" y="1526024"/>
            <a:ext cx="2644707" cy="15195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2320"/>
              </a:lnSpc>
            </a:pPr>
            <a:r>
              <a:rPr lang="en-US" sz="8800">
                <a:solidFill>
                  <a:srgbClr val="F0E8DC"/>
                </a:solidFill>
                <a:latin typeface="Forum" panose="02000000000000000000"/>
                <a:ea typeface="Forum" panose="02000000000000000000"/>
                <a:cs typeface="Forum" panose="02000000000000000000"/>
                <a:sym typeface="Forum" panose="02000000000000000000"/>
              </a:rPr>
              <a:t>B&amp;B</a:t>
            </a:r>
            <a:endParaRPr lang="en-US" sz="8800">
              <a:solidFill>
                <a:srgbClr val="F0E8DC"/>
              </a:solidFill>
              <a:latin typeface="Forum" panose="02000000000000000000"/>
              <a:ea typeface="Forum" panose="02000000000000000000"/>
              <a:cs typeface="Forum" panose="02000000000000000000"/>
              <a:sym typeface="Forum" panose="02000000000000000000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1978487" y="2656260"/>
            <a:ext cx="10771643" cy="15195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2320"/>
              </a:lnSpc>
            </a:pPr>
            <a:r>
              <a:rPr lang="en-US" sz="8800">
                <a:solidFill>
                  <a:srgbClr val="F0E8DC"/>
                </a:solidFill>
                <a:latin typeface="Forum" panose="02000000000000000000"/>
                <a:ea typeface="Forum" panose="02000000000000000000"/>
                <a:cs typeface="Forum" panose="02000000000000000000"/>
                <a:sym typeface="Forum" panose="02000000000000000000"/>
              </a:rPr>
              <a:t>MILAGROSA</a:t>
            </a:r>
            <a:endParaRPr lang="en-US" sz="8800">
              <a:solidFill>
                <a:srgbClr val="F0E8DC"/>
              </a:solidFill>
              <a:latin typeface="Forum" panose="02000000000000000000"/>
              <a:ea typeface="Forum" panose="02000000000000000000"/>
              <a:cs typeface="Forum" panose="02000000000000000000"/>
              <a:sym typeface="Forum" panose="02000000000000000000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833984" y="4284658"/>
            <a:ext cx="11330618" cy="56508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26110" lvl="1" indent="-313055" algn="l">
              <a:lnSpc>
                <a:spcPts val="4060"/>
              </a:lnSpc>
              <a:buFont typeface="Arial" panose="020B0604020202020204"/>
              <a:buChar char="•"/>
            </a:pPr>
            <a:r>
              <a:rPr lang="en-US" sz="2900" i="1" spc="-168">
                <a:solidFill>
                  <a:srgbClr val="FFFFFF"/>
                </a:solidFill>
                <a:latin typeface="Open Sauce Light Italics" panose="00000400000000000000"/>
                <a:ea typeface="Open Sauce Light Italics" panose="00000400000000000000"/>
                <a:cs typeface="Open Sauce Light Italics" panose="00000400000000000000"/>
                <a:sym typeface="Open Sauce Light Italics" panose="00000400000000000000"/>
              </a:rPr>
              <a:t>Daria Takač i Lara Čarapović su  obavljale praksu u hotelu B&amp;B Milagrosa</a:t>
            </a:r>
            <a:endParaRPr lang="en-US" sz="2900" i="1" spc="-168">
              <a:solidFill>
                <a:srgbClr val="FFFFFF"/>
              </a:solidFill>
              <a:latin typeface="Open Sauce Light Italics" panose="00000400000000000000"/>
              <a:ea typeface="Open Sauce Light Italics" panose="00000400000000000000"/>
              <a:cs typeface="Open Sauce Light Italics" panose="00000400000000000000"/>
              <a:sym typeface="Open Sauce Light Italics" panose="00000400000000000000"/>
            </a:endParaRPr>
          </a:p>
          <a:p>
            <a:pPr marL="626110" lvl="1" indent="-313055" algn="l">
              <a:lnSpc>
                <a:spcPts val="4060"/>
              </a:lnSpc>
              <a:buFont typeface="Arial" panose="020B0604020202020204"/>
              <a:buChar char="•"/>
            </a:pPr>
            <a:r>
              <a:rPr lang="en-US" sz="2900" i="1" spc="-168">
                <a:solidFill>
                  <a:srgbClr val="FFFFFF"/>
                </a:solidFill>
                <a:latin typeface="Open Sauce Light Italics" panose="00000400000000000000"/>
                <a:ea typeface="Open Sauce Light Italics" panose="00000400000000000000"/>
                <a:cs typeface="Open Sauce Light Italics" panose="00000400000000000000"/>
                <a:sym typeface="Open Sauce Light Italics" panose="00000400000000000000"/>
              </a:rPr>
              <a:t>Učenice su radile na recepciji i u restoranu u sklopu hotela.</a:t>
            </a:r>
            <a:endParaRPr lang="en-US" sz="2900" i="1" spc="-168">
              <a:solidFill>
                <a:srgbClr val="FFFFFF"/>
              </a:solidFill>
              <a:latin typeface="Open Sauce Light Italics" panose="00000400000000000000"/>
              <a:ea typeface="Open Sauce Light Italics" panose="00000400000000000000"/>
              <a:cs typeface="Open Sauce Light Italics" panose="00000400000000000000"/>
              <a:sym typeface="Open Sauce Light Italics" panose="00000400000000000000"/>
            </a:endParaRPr>
          </a:p>
          <a:p>
            <a:pPr marL="626110" lvl="1" indent="-313055" algn="l">
              <a:lnSpc>
                <a:spcPts val="4060"/>
              </a:lnSpc>
              <a:buFont typeface="Arial" panose="020B0604020202020204"/>
              <a:buChar char="•"/>
            </a:pPr>
            <a:r>
              <a:rPr lang="en-US" sz="2900" i="1" spc="-168">
                <a:solidFill>
                  <a:srgbClr val="FFFFFF"/>
                </a:solidFill>
                <a:latin typeface="Open Sauce Light Italics" panose="00000400000000000000"/>
                <a:ea typeface="Open Sauce Light Italics" panose="00000400000000000000"/>
                <a:cs typeface="Open Sauce Light Italics" panose="00000400000000000000"/>
                <a:sym typeface="Open Sauce Light Italics" panose="00000400000000000000"/>
              </a:rPr>
              <a:t>Njihovi su zadaci obuhvaćali obavljanje papirologije, posluživanje doručka, održavanje urednosti prostora hotela za goste te izdavanje računa gostima</a:t>
            </a:r>
            <a:endParaRPr lang="en-US" sz="2900" i="1" spc="-168">
              <a:solidFill>
                <a:srgbClr val="FFFFFF"/>
              </a:solidFill>
              <a:latin typeface="Open Sauce Light Italics" panose="00000400000000000000"/>
              <a:ea typeface="Open Sauce Light Italics" panose="00000400000000000000"/>
              <a:cs typeface="Open Sauce Light Italics" panose="00000400000000000000"/>
              <a:sym typeface="Open Sauce Light Italics" panose="00000400000000000000"/>
            </a:endParaRPr>
          </a:p>
          <a:p>
            <a:pPr marL="626110" lvl="1" indent="-313055" algn="l">
              <a:lnSpc>
                <a:spcPts val="4060"/>
              </a:lnSpc>
              <a:buFont typeface="Arial" panose="020B0604020202020204"/>
              <a:buChar char="•"/>
            </a:pPr>
            <a:r>
              <a:rPr lang="en-US" sz="2900" i="1" spc="-168">
                <a:solidFill>
                  <a:srgbClr val="FFFFFF"/>
                </a:solidFill>
                <a:latin typeface="Open Sauce Light Italics" panose="00000400000000000000"/>
                <a:ea typeface="Open Sauce Light Italics" panose="00000400000000000000"/>
                <a:cs typeface="Open Sauce Light Italics" panose="00000400000000000000"/>
                <a:sym typeface="Open Sauce Light Italics" panose="00000400000000000000"/>
              </a:rPr>
              <a:t>Tijekom prakse su se učenice bolje upoznale sa načinom rada hotela i organizacijom recepcije, te su naučile važnost </a:t>
            </a:r>
            <a:endParaRPr lang="en-US" sz="2900" i="1" spc="-168">
              <a:solidFill>
                <a:srgbClr val="FFFFFF"/>
              </a:solidFill>
              <a:latin typeface="Open Sauce Light Italics" panose="00000400000000000000"/>
              <a:ea typeface="Open Sauce Light Italics" panose="00000400000000000000"/>
              <a:cs typeface="Open Sauce Light Italics" panose="00000400000000000000"/>
              <a:sym typeface="Open Sauce Light Italics" panose="00000400000000000000"/>
            </a:endParaRPr>
          </a:p>
          <a:p>
            <a:pPr marL="626110" lvl="1" indent="-313055" algn="l">
              <a:lnSpc>
                <a:spcPts val="4060"/>
              </a:lnSpc>
              <a:buFont typeface="Arial" panose="020B0604020202020204"/>
              <a:buChar char="•"/>
            </a:pPr>
            <a:r>
              <a:rPr lang="en-US" sz="2900" i="1" spc="-168">
                <a:solidFill>
                  <a:srgbClr val="FFFFFF"/>
                </a:solidFill>
                <a:latin typeface="Open Sauce Light Italics" panose="00000400000000000000"/>
                <a:ea typeface="Open Sauce Light Italics" panose="00000400000000000000"/>
                <a:cs typeface="Open Sauce Light Italics" panose="00000400000000000000"/>
                <a:sym typeface="Open Sauce Light Italics" panose="00000400000000000000"/>
              </a:rPr>
              <a:t>Naučile su koliko je pri radu u hotelu važno imati ljubaznost, profesionalnost i odgovoran odnos prema gostima</a:t>
            </a:r>
            <a:endParaRPr lang="en-US" sz="2900" i="1" spc="-168">
              <a:solidFill>
                <a:srgbClr val="FFFFFF"/>
              </a:solidFill>
              <a:latin typeface="Open Sauce Light Italics" panose="00000400000000000000"/>
              <a:ea typeface="Open Sauce Light Italics" panose="00000400000000000000"/>
              <a:cs typeface="Open Sauce Light Italics" panose="00000400000000000000"/>
              <a:sym typeface="Open Sauce Light Italics" panose="00000400000000000000"/>
            </a:endParaRPr>
          </a:p>
          <a:p>
            <a:pPr algn="l">
              <a:lnSpc>
                <a:spcPts val="4060"/>
              </a:lnSpc>
            </a:pPr>
          </a:p>
        </p:txBody>
      </p:sp>
      <p:grpSp>
        <p:nvGrpSpPr>
          <p:cNvPr id="11" name="Group 11"/>
          <p:cNvGrpSpPr/>
          <p:nvPr/>
        </p:nvGrpSpPr>
        <p:grpSpPr>
          <a:xfrm rot="0">
            <a:off x="11812061" y="1373288"/>
            <a:ext cx="5289414" cy="4216595"/>
            <a:chOff x="0" y="0"/>
            <a:chExt cx="819469" cy="653261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819469" cy="653261"/>
            </a:xfrm>
            <a:custGeom>
              <a:avLst/>
              <a:gdLst/>
              <a:ahLst/>
              <a:cxnLst/>
              <a:rect l="l" t="t" r="r" b="b"/>
              <a:pathLst>
                <a:path w="819469" h="653261">
                  <a:moveTo>
                    <a:pt x="0" y="0"/>
                  </a:moveTo>
                  <a:lnTo>
                    <a:pt x="819469" y="0"/>
                  </a:lnTo>
                  <a:lnTo>
                    <a:pt x="819469" y="653261"/>
                  </a:lnTo>
                  <a:lnTo>
                    <a:pt x="0" y="653261"/>
                  </a:lnTo>
                  <a:close/>
                </a:path>
              </a:pathLst>
            </a:custGeom>
            <a:blipFill>
              <a:blip r:embed="rId1"/>
              <a:stretch>
                <a:fillRect l="-3145" r="-3145"/>
              </a:stretch>
            </a:blipFill>
            <a:ln w="9525" cap="sq">
              <a:solidFill>
                <a:srgbClr val="FCD0A7"/>
              </a:solidFill>
              <a:prstDash val="solid"/>
              <a:miter/>
            </a:ln>
          </p:spPr>
        </p:sp>
      </p:grpSp>
      <p:grpSp>
        <p:nvGrpSpPr>
          <p:cNvPr id="13" name="Group 13"/>
          <p:cNvGrpSpPr/>
          <p:nvPr/>
        </p:nvGrpSpPr>
        <p:grpSpPr>
          <a:xfrm rot="0">
            <a:off x="11812061" y="5723233"/>
            <a:ext cx="5289414" cy="4216595"/>
            <a:chOff x="0" y="0"/>
            <a:chExt cx="819469" cy="653261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819469" cy="653261"/>
            </a:xfrm>
            <a:custGeom>
              <a:avLst/>
              <a:gdLst/>
              <a:ahLst/>
              <a:cxnLst/>
              <a:rect l="l" t="t" r="r" b="b"/>
              <a:pathLst>
                <a:path w="819469" h="653261">
                  <a:moveTo>
                    <a:pt x="0" y="0"/>
                  </a:moveTo>
                  <a:lnTo>
                    <a:pt x="819469" y="0"/>
                  </a:lnTo>
                  <a:lnTo>
                    <a:pt x="819469" y="653261"/>
                  </a:lnTo>
                  <a:lnTo>
                    <a:pt x="0" y="653261"/>
                  </a:lnTo>
                  <a:close/>
                </a:path>
              </a:pathLst>
            </a:custGeom>
            <a:blipFill>
              <a:blip r:embed="rId2"/>
              <a:stretch>
                <a:fillRect t="-26601" b="-26601"/>
              </a:stretch>
            </a:blipFill>
            <a:ln w="9525" cap="sq">
              <a:solidFill>
                <a:srgbClr val="FCD0A7"/>
              </a:solidFill>
              <a:prstDash val="solid"/>
              <a:miter/>
            </a:ln>
          </p:spPr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C201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 flipH="1" flipV="1">
            <a:off x="17726025" y="-575276"/>
            <a:ext cx="0" cy="11437553"/>
          </a:xfrm>
          <a:prstGeom prst="line">
            <a:avLst/>
          </a:prstGeom>
          <a:ln w="9525" cap="flat">
            <a:solidFill>
              <a:srgbClr val="FFFFFF">
                <a:alpha val="22745"/>
              </a:srgbClr>
            </a:solidFill>
            <a:prstDash val="solid"/>
            <a:headEnd type="none" w="sm" len="sm"/>
            <a:tailEnd type="none" w="sm" len="sm"/>
          </a:ln>
        </p:spPr>
      </p:sp>
      <p:sp>
        <p:nvSpPr>
          <p:cNvPr id="3" name="AutoShape 3"/>
          <p:cNvSpPr/>
          <p:nvPr/>
        </p:nvSpPr>
        <p:spPr>
          <a:xfrm flipH="1" flipV="1">
            <a:off x="17730787" y="-347727"/>
            <a:ext cx="0" cy="11437553"/>
          </a:xfrm>
          <a:prstGeom prst="line">
            <a:avLst/>
          </a:prstGeom>
          <a:ln w="9525" cap="flat">
            <a:solidFill>
              <a:srgbClr val="FFFFFF">
                <a:alpha val="22745"/>
              </a:srgbClr>
            </a:solidFill>
            <a:prstDash val="solid"/>
            <a:headEnd type="none" w="sm" len="sm"/>
            <a:tailEnd type="none" w="sm" len="sm"/>
          </a:ln>
        </p:spPr>
      </p:sp>
      <p:sp>
        <p:nvSpPr>
          <p:cNvPr id="4" name="AutoShape 4"/>
          <p:cNvSpPr/>
          <p:nvPr/>
        </p:nvSpPr>
        <p:spPr>
          <a:xfrm flipH="1" flipV="1">
            <a:off x="8607739" y="-347727"/>
            <a:ext cx="0" cy="11437553"/>
          </a:xfrm>
          <a:prstGeom prst="line">
            <a:avLst/>
          </a:prstGeom>
          <a:ln w="9525" cap="flat">
            <a:solidFill>
              <a:srgbClr val="FFFFFF">
                <a:alpha val="22745"/>
              </a:srgbClr>
            </a:solidFill>
            <a:prstDash val="solid"/>
            <a:headEnd type="none" w="sm" len="sm"/>
            <a:tailEnd type="none" w="sm" len="sm"/>
          </a:ln>
        </p:spPr>
      </p:sp>
      <p:sp>
        <p:nvSpPr>
          <p:cNvPr id="5" name="AutoShape 5"/>
          <p:cNvSpPr/>
          <p:nvPr/>
        </p:nvSpPr>
        <p:spPr>
          <a:xfrm flipH="1">
            <a:off x="-1616645" y="3994162"/>
            <a:ext cx="22114458" cy="0"/>
          </a:xfrm>
          <a:prstGeom prst="line">
            <a:avLst/>
          </a:prstGeom>
          <a:ln w="9525" cap="flat">
            <a:solidFill>
              <a:srgbClr val="FFFFFF">
                <a:alpha val="22745"/>
              </a:srgbClr>
            </a:solidFill>
            <a:prstDash val="solid"/>
            <a:headEnd type="none" w="sm" len="sm"/>
            <a:tailEnd type="none" w="sm" len="sm"/>
          </a:ln>
        </p:spPr>
      </p:sp>
      <p:sp>
        <p:nvSpPr>
          <p:cNvPr id="6" name="AutoShape 6"/>
          <p:cNvSpPr/>
          <p:nvPr/>
        </p:nvSpPr>
        <p:spPr>
          <a:xfrm flipH="1" flipV="1">
            <a:off x="436539" y="-347727"/>
            <a:ext cx="0" cy="11437553"/>
          </a:xfrm>
          <a:prstGeom prst="line">
            <a:avLst/>
          </a:prstGeom>
          <a:ln w="9525" cap="flat">
            <a:solidFill>
              <a:srgbClr val="FFFFFF">
                <a:alpha val="22745"/>
              </a:srgbClr>
            </a:solidFill>
            <a:prstDash val="solid"/>
            <a:headEnd type="none" w="sm" len="sm"/>
            <a:tailEnd type="none" w="sm" len="sm"/>
          </a:ln>
        </p:spPr>
      </p:sp>
      <p:sp>
        <p:nvSpPr>
          <p:cNvPr id="7" name="TextBox 7"/>
          <p:cNvSpPr txBox="1"/>
          <p:nvPr/>
        </p:nvSpPr>
        <p:spPr>
          <a:xfrm>
            <a:off x="9543117" y="517898"/>
            <a:ext cx="7242912" cy="15195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2320"/>
              </a:lnSpc>
            </a:pPr>
            <a:r>
              <a:rPr lang="en-US" sz="8800">
                <a:solidFill>
                  <a:srgbClr val="F0E8DC"/>
                </a:solidFill>
                <a:latin typeface="Forum" panose="02000000000000000000"/>
                <a:ea typeface="Forum" panose="02000000000000000000"/>
                <a:cs typeface="Forum" panose="02000000000000000000"/>
                <a:sym typeface="Forum" panose="02000000000000000000"/>
              </a:rPr>
              <a:t>CERVECERIA</a:t>
            </a:r>
            <a:endParaRPr lang="en-US" sz="8800">
              <a:solidFill>
                <a:srgbClr val="F0E8DC"/>
              </a:solidFill>
              <a:latin typeface="Forum" panose="02000000000000000000"/>
              <a:ea typeface="Forum" panose="02000000000000000000"/>
              <a:cs typeface="Forum" panose="02000000000000000000"/>
              <a:sym typeface="Forum" panose="02000000000000000000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10914576" y="1856479"/>
            <a:ext cx="4065631" cy="15195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2320"/>
              </a:lnSpc>
            </a:pPr>
            <a:r>
              <a:rPr lang="en-US" sz="8800">
                <a:solidFill>
                  <a:srgbClr val="F0E8DC"/>
                </a:solidFill>
                <a:latin typeface="Forum" panose="02000000000000000000"/>
                <a:ea typeface="Forum" panose="02000000000000000000"/>
                <a:cs typeface="Forum" panose="02000000000000000000"/>
                <a:sym typeface="Forum" panose="02000000000000000000"/>
              </a:rPr>
              <a:t>SENTO</a:t>
            </a:r>
            <a:endParaRPr lang="en-US" sz="8800">
              <a:solidFill>
                <a:srgbClr val="F0E8DC"/>
              </a:solidFill>
              <a:latin typeface="Forum" panose="02000000000000000000"/>
              <a:ea typeface="Forum" panose="02000000000000000000"/>
              <a:cs typeface="Forum" panose="02000000000000000000"/>
              <a:sym typeface="Forum" panose="02000000000000000000"/>
            </a:endParaRPr>
          </a:p>
        </p:txBody>
      </p:sp>
      <p:grpSp>
        <p:nvGrpSpPr>
          <p:cNvPr id="9" name="Group 9"/>
          <p:cNvGrpSpPr/>
          <p:nvPr/>
        </p:nvGrpSpPr>
        <p:grpSpPr>
          <a:xfrm rot="0">
            <a:off x="670574" y="0"/>
            <a:ext cx="7703130" cy="3760799"/>
            <a:chOff x="0" y="0"/>
            <a:chExt cx="1193416" cy="582646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1193416" cy="582646"/>
            </a:xfrm>
            <a:custGeom>
              <a:avLst/>
              <a:gdLst/>
              <a:ahLst/>
              <a:cxnLst/>
              <a:rect l="l" t="t" r="r" b="b"/>
              <a:pathLst>
                <a:path w="1193416" h="582646">
                  <a:moveTo>
                    <a:pt x="0" y="0"/>
                  </a:moveTo>
                  <a:lnTo>
                    <a:pt x="1193416" y="0"/>
                  </a:lnTo>
                  <a:lnTo>
                    <a:pt x="1193416" y="582646"/>
                  </a:lnTo>
                  <a:lnTo>
                    <a:pt x="0" y="582646"/>
                  </a:lnTo>
                  <a:close/>
                </a:path>
              </a:pathLst>
            </a:custGeom>
            <a:blipFill>
              <a:blip r:embed="rId1"/>
              <a:stretch>
                <a:fillRect t="-4623" b="-168289"/>
              </a:stretch>
            </a:blipFill>
            <a:ln w="9525" cap="sq">
              <a:solidFill>
                <a:srgbClr val="FCD0A7"/>
              </a:solidFill>
              <a:prstDash val="solid"/>
              <a:miter/>
            </a:ln>
          </p:spPr>
        </p:sp>
      </p:grpSp>
      <p:grpSp>
        <p:nvGrpSpPr>
          <p:cNvPr id="11" name="Group 11"/>
          <p:cNvGrpSpPr/>
          <p:nvPr/>
        </p:nvGrpSpPr>
        <p:grpSpPr>
          <a:xfrm rot="0">
            <a:off x="8912157" y="4421466"/>
            <a:ext cx="4252415" cy="4836834"/>
            <a:chOff x="0" y="0"/>
            <a:chExt cx="658810" cy="749352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658810" cy="749352"/>
            </a:xfrm>
            <a:custGeom>
              <a:avLst/>
              <a:gdLst/>
              <a:ahLst/>
              <a:cxnLst/>
              <a:rect l="l" t="t" r="r" b="b"/>
              <a:pathLst>
                <a:path w="658810" h="749352">
                  <a:moveTo>
                    <a:pt x="0" y="0"/>
                  </a:moveTo>
                  <a:lnTo>
                    <a:pt x="658810" y="0"/>
                  </a:lnTo>
                  <a:lnTo>
                    <a:pt x="658810" y="749352"/>
                  </a:lnTo>
                  <a:lnTo>
                    <a:pt x="0" y="749352"/>
                  </a:lnTo>
                  <a:close/>
                </a:path>
              </a:pathLst>
            </a:custGeom>
            <a:blipFill>
              <a:blip r:embed="rId2"/>
              <a:stretch>
                <a:fillRect t="-8720" b="-8720"/>
              </a:stretch>
            </a:blipFill>
            <a:ln w="9525" cap="sq">
              <a:solidFill>
                <a:srgbClr val="FCD0A7"/>
              </a:solidFill>
              <a:prstDash val="solid"/>
              <a:miter/>
            </a:ln>
          </p:spPr>
        </p:sp>
      </p:grpSp>
      <p:sp>
        <p:nvSpPr>
          <p:cNvPr id="13" name="TextBox 13"/>
          <p:cNvSpPr txBox="1"/>
          <p:nvPr/>
        </p:nvSpPr>
        <p:spPr>
          <a:xfrm>
            <a:off x="436539" y="4644090"/>
            <a:ext cx="7937165" cy="513651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26110" lvl="1" indent="-313055" algn="l">
              <a:lnSpc>
                <a:spcPts val="4060"/>
              </a:lnSpc>
              <a:buFont typeface="Arial" panose="020B0604020202020204"/>
              <a:buChar char="•"/>
            </a:pPr>
            <a:r>
              <a:rPr lang="en-US" sz="2900" i="1" spc="-168">
                <a:solidFill>
                  <a:srgbClr val="FFFFFF"/>
                </a:solidFill>
                <a:latin typeface="Open Sauce Light Italics" panose="00000400000000000000"/>
                <a:ea typeface="Open Sauce Light Italics" panose="00000400000000000000"/>
                <a:cs typeface="Open Sauce Light Italics" panose="00000400000000000000"/>
                <a:sym typeface="Open Sauce Light Italics" panose="00000400000000000000"/>
              </a:rPr>
              <a:t>Učenice Lana Blažević, Elena Nemet, Tara Parag  i Tea Majcenović su išle na praksu u jedan od poznatih restorana Alicantea</a:t>
            </a:r>
            <a:endParaRPr lang="en-US" sz="2900" i="1" spc="-168">
              <a:solidFill>
                <a:srgbClr val="FFFFFF"/>
              </a:solidFill>
              <a:latin typeface="Open Sauce Light Italics" panose="00000400000000000000"/>
              <a:ea typeface="Open Sauce Light Italics" panose="00000400000000000000"/>
              <a:cs typeface="Open Sauce Light Italics" panose="00000400000000000000"/>
              <a:sym typeface="Open Sauce Light Italics" panose="00000400000000000000"/>
            </a:endParaRPr>
          </a:p>
          <a:p>
            <a:pPr marL="626110" lvl="1" indent="-313055" algn="l">
              <a:lnSpc>
                <a:spcPts val="4060"/>
              </a:lnSpc>
              <a:buFont typeface="Arial" panose="020B0604020202020204"/>
              <a:buChar char="•"/>
            </a:pPr>
            <a:r>
              <a:rPr lang="en-US" sz="2900" i="1" spc="-168">
                <a:solidFill>
                  <a:srgbClr val="FFFFFF"/>
                </a:solidFill>
                <a:latin typeface="Open Sauce Light Italics" panose="00000400000000000000"/>
                <a:ea typeface="Open Sauce Light Italics" panose="00000400000000000000"/>
                <a:cs typeface="Open Sauce Light Italics" panose="00000400000000000000"/>
                <a:sym typeface="Open Sauce Light Italics" panose="00000400000000000000"/>
              </a:rPr>
              <a:t>Stjecale su praktično iskustvo u posluživanju gostiju, čišćenju stolova i zadacima pomoćnih poslova u okviru restoranskog domaćinstva</a:t>
            </a:r>
            <a:endParaRPr lang="en-US" sz="2900" i="1" spc="-168">
              <a:solidFill>
                <a:srgbClr val="FFFFFF"/>
              </a:solidFill>
              <a:latin typeface="Open Sauce Light Italics" panose="00000400000000000000"/>
              <a:ea typeface="Open Sauce Light Italics" panose="00000400000000000000"/>
              <a:cs typeface="Open Sauce Light Italics" panose="00000400000000000000"/>
              <a:sym typeface="Open Sauce Light Italics" panose="00000400000000000000"/>
            </a:endParaRPr>
          </a:p>
          <a:p>
            <a:pPr marL="626110" lvl="1" indent="-313055" algn="l">
              <a:lnSpc>
                <a:spcPts val="4060"/>
              </a:lnSpc>
              <a:buFont typeface="Arial" panose="020B0604020202020204"/>
              <a:buChar char="•"/>
            </a:pPr>
            <a:r>
              <a:rPr lang="en-US" sz="2900" i="1" spc="-168">
                <a:solidFill>
                  <a:srgbClr val="FFFFFF"/>
                </a:solidFill>
                <a:latin typeface="Open Sauce Light Italics" panose="00000400000000000000"/>
                <a:ea typeface="Open Sauce Light Italics" panose="00000400000000000000"/>
                <a:cs typeface="Open Sauce Light Italics" panose="00000400000000000000"/>
                <a:sym typeface="Open Sauce Light Italics" panose="00000400000000000000"/>
              </a:rPr>
              <a:t>Shvatile su važnost komunikacije i spretnosti na poslu jer ti elementi igraju važnu ulogu u brzini i učinkovitosti rada kuhinje u profesionalnom okruženju</a:t>
            </a:r>
            <a:endParaRPr lang="en-US" sz="2900" i="1" spc="-168">
              <a:solidFill>
                <a:srgbClr val="FFFFFF"/>
              </a:solidFill>
              <a:latin typeface="Open Sauce Light Italics" panose="00000400000000000000"/>
              <a:ea typeface="Open Sauce Light Italics" panose="00000400000000000000"/>
              <a:cs typeface="Open Sauce Light Italics" panose="00000400000000000000"/>
              <a:sym typeface="Open Sauce Light Italics" panose="00000400000000000000"/>
            </a:endParaRPr>
          </a:p>
        </p:txBody>
      </p:sp>
      <p:grpSp>
        <p:nvGrpSpPr>
          <p:cNvPr id="14" name="Group 14"/>
          <p:cNvGrpSpPr/>
          <p:nvPr/>
        </p:nvGrpSpPr>
        <p:grpSpPr>
          <a:xfrm rot="0">
            <a:off x="13164573" y="4421466"/>
            <a:ext cx="4252415" cy="4836834"/>
            <a:chOff x="0" y="0"/>
            <a:chExt cx="658810" cy="749352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658810" cy="749352"/>
            </a:xfrm>
            <a:custGeom>
              <a:avLst/>
              <a:gdLst/>
              <a:ahLst/>
              <a:cxnLst/>
              <a:rect l="l" t="t" r="r" b="b"/>
              <a:pathLst>
                <a:path w="658810" h="749352">
                  <a:moveTo>
                    <a:pt x="0" y="0"/>
                  </a:moveTo>
                  <a:lnTo>
                    <a:pt x="658810" y="0"/>
                  </a:lnTo>
                  <a:lnTo>
                    <a:pt x="658810" y="749352"/>
                  </a:lnTo>
                  <a:lnTo>
                    <a:pt x="0" y="749352"/>
                  </a:lnTo>
                  <a:close/>
                </a:path>
              </a:pathLst>
            </a:custGeom>
            <a:blipFill>
              <a:blip r:embed="rId3"/>
              <a:stretch>
                <a:fillRect t="-8665" b="-8665"/>
              </a:stretch>
            </a:blipFill>
            <a:ln w="9525" cap="sq">
              <a:solidFill>
                <a:srgbClr val="FCD0A7"/>
              </a:solidFill>
              <a:prstDash val="solid"/>
              <a:miter/>
            </a:ln>
          </p:spPr>
        </p: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C201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 flipH="1" flipV="1">
            <a:off x="10426101" y="-786572"/>
            <a:ext cx="0" cy="11437553"/>
          </a:xfrm>
          <a:prstGeom prst="line">
            <a:avLst/>
          </a:prstGeom>
          <a:ln w="9525" cap="flat">
            <a:solidFill>
              <a:srgbClr val="FFFFFF">
                <a:alpha val="22745"/>
              </a:srgbClr>
            </a:solidFill>
            <a:prstDash val="solid"/>
            <a:headEnd type="none" w="sm" len="sm"/>
            <a:tailEnd type="none" w="sm" len="sm"/>
          </a:ln>
        </p:spPr>
      </p:sp>
      <p:sp>
        <p:nvSpPr>
          <p:cNvPr id="3" name="AutoShape 3"/>
          <p:cNvSpPr/>
          <p:nvPr/>
        </p:nvSpPr>
        <p:spPr>
          <a:xfrm flipH="1" flipV="1">
            <a:off x="17264062" y="-347727"/>
            <a:ext cx="0" cy="11437553"/>
          </a:xfrm>
          <a:prstGeom prst="line">
            <a:avLst/>
          </a:prstGeom>
          <a:ln w="9525" cap="flat">
            <a:solidFill>
              <a:srgbClr val="FFFFFF">
                <a:alpha val="22745"/>
              </a:srgbClr>
            </a:solidFill>
            <a:prstDash val="solid"/>
            <a:headEnd type="none" w="sm" len="sm"/>
            <a:tailEnd type="none" w="sm" len="sm"/>
          </a:ln>
        </p:spPr>
      </p:sp>
      <p:sp>
        <p:nvSpPr>
          <p:cNvPr id="4" name="AutoShape 4"/>
          <p:cNvSpPr/>
          <p:nvPr/>
        </p:nvSpPr>
        <p:spPr>
          <a:xfrm flipH="1">
            <a:off x="-1616645" y="6716772"/>
            <a:ext cx="22114458" cy="0"/>
          </a:xfrm>
          <a:prstGeom prst="line">
            <a:avLst/>
          </a:prstGeom>
          <a:ln w="9525" cap="flat">
            <a:solidFill>
              <a:srgbClr val="FFFFFF">
                <a:alpha val="22745"/>
              </a:srgbClr>
            </a:solidFill>
            <a:prstDash val="solid"/>
            <a:headEnd type="none" w="sm" len="sm"/>
            <a:tailEnd type="none" w="sm" len="sm"/>
          </a:ln>
        </p:spPr>
      </p:sp>
      <p:sp>
        <p:nvSpPr>
          <p:cNvPr id="5" name="AutoShape 5"/>
          <p:cNvSpPr/>
          <p:nvPr/>
        </p:nvSpPr>
        <p:spPr>
          <a:xfrm flipH="1" flipV="1">
            <a:off x="436539" y="4414786"/>
            <a:ext cx="9989561" cy="0"/>
          </a:xfrm>
          <a:prstGeom prst="line">
            <a:avLst/>
          </a:prstGeom>
          <a:ln w="9525" cap="flat">
            <a:solidFill>
              <a:srgbClr val="FFFFFF">
                <a:alpha val="22745"/>
              </a:srgbClr>
            </a:solidFill>
            <a:prstDash val="solid"/>
            <a:headEnd type="none" w="sm" len="sm"/>
            <a:tailEnd type="none" w="sm" len="sm"/>
          </a:ln>
        </p:spPr>
      </p:sp>
      <p:sp>
        <p:nvSpPr>
          <p:cNvPr id="6" name="AutoShape 6"/>
          <p:cNvSpPr/>
          <p:nvPr/>
        </p:nvSpPr>
        <p:spPr>
          <a:xfrm flipH="1" flipV="1">
            <a:off x="436539" y="-347727"/>
            <a:ext cx="0" cy="11437553"/>
          </a:xfrm>
          <a:prstGeom prst="line">
            <a:avLst/>
          </a:prstGeom>
          <a:ln w="9525" cap="flat">
            <a:solidFill>
              <a:srgbClr val="FFFFFF">
                <a:alpha val="22745"/>
              </a:srgbClr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7" name="Group 7"/>
          <p:cNvGrpSpPr/>
          <p:nvPr/>
        </p:nvGrpSpPr>
        <p:grpSpPr>
          <a:xfrm rot="0">
            <a:off x="620627" y="202069"/>
            <a:ext cx="9541815" cy="4543434"/>
            <a:chOff x="0" y="0"/>
            <a:chExt cx="1478277" cy="703897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1478277" cy="703897"/>
            </a:xfrm>
            <a:custGeom>
              <a:avLst/>
              <a:gdLst/>
              <a:ahLst/>
              <a:cxnLst/>
              <a:rect l="l" t="t" r="r" b="b"/>
              <a:pathLst>
                <a:path w="1478277" h="703897">
                  <a:moveTo>
                    <a:pt x="0" y="0"/>
                  </a:moveTo>
                  <a:lnTo>
                    <a:pt x="1478277" y="0"/>
                  </a:lnTo>
                  <a:lnTo>
                    <a:pt x="1478277" y="703897"/>
                  </a:lnTo>
                  <a:lnTo>
                    <a:pt x="0" y="703897"/>
                  </a:lnTo>
                  <a:close/>
                </a:path>
              </a:pathLst>
            </a:custGeom>
            <a:blipFill>
              <a:blip r:embed="rId1"/>
              <a:stretch>
                <a:fillRect t="-5665" b="-5665"/>
              </a:stretch>
            </a:blipFill>
            <a:ln w="9525" cap="sq">
              <a:solidFill>
                <a:srgbClr val="FCD0A7"/>
              </a:solidFill>
              <a:prstDash val="solid"/>
              <a:miter/>
            </a:ln>
          </p:spPr>
        </p:sp>
      </p:grpSp>
      <p:sp>
        <p:nvSpPr>
          <p:cNvPr id="9" name="Freeform 9"/>
          <p:cNvSpPr/>
          <p:nvPr/>
        </p:nvSpPr>
        <p:spPr>
          <a:xfrm>
            <a:off x="11257230" y="202069"/>
            <a:ext cx="5175702" cy="6290866"/>
          </a:xfrm>
          <a:custGeom>
            <a:avLst/>
            <a:gdLst/>
            <a:ahLst/>
            <a:cxnLst/>
            <a:rect l="l" t="t" r="r" b="b"/>
            <a:pathLst>
              <a:path w="5175702" h="6290866">
                <a:moveTo>
                  <a:pt x="0" y="0"/>
                </a:moveTo>
                <a:lnTo>
                  <a:pt x="5175703" y="0"/>
                </a:lnTo>
                <a:lnTo>
                  <a:pt x="5175703" y="6290866"/>
                </a:lnTo>
                <a:lnTo>
                  <a:pt x="0" y="629086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093" b="-5093"/>
            </a:stretch>
          </a:blipFill>
        </p:spPr>
      </p:sp>
      <p:sp>
        <p:nvSpPr>
          <p:cNvPr id="10" name="TextBox 10"/>
          <p:cNvSpPr txBox="1"/>
          <p:nvPr/>
        </p:nvSpPr>
        <p:spPr>
          <a:xfrm>
            <a:off x="620627" y="5031254"/>
            <a:ext cx="9308160" cy="12470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0100"/>
              </a:lnSpc>
            </a:pPr>
            <a:r>
              <a:rPr lang="en-US" sz="7215">
                <a:solidFill>
                  <a:srgbClr val="F0E8DC"/>
                </a:solidFill>
                <a:latin typeface="Forum" panose="02000000000000000000"/>
                <a:ea typeface="Forum" panose="02000000000000000000"/>
                <a:cs typeface="Forum" panose="02000000000000000000"/>
                <a:sym typeface="Forum" panose="02000000000000000000"/>
              </a:rPr>
              <a:t>HOSTAL SMILE &amp; CO</a:t>
            </a:r>
            <a:endParaRPr lang="en-US" sz="7215">
              <a:solidFill>
                <a:srgbClr val="F0E8DC"/>
              </a:solidFill>
              <a:latin typeface="Forum" panose="02000000000000000000"/>
              <a:ea typeface="Forum" panose="02000000000000000000"/>
              <a:cs typeface="Forum" panose="02000000000000000000"/>
              <a:sym typeface="Forum" panose="02000000000000000000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10649991" y="6912035"/>
            <a:ext cx="7061789" cy="26986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95"/>
              </a:lnSpc>
            </a:pPr>
            <a:r>
              <a:rPr lang="en-US" sz="2210" i="1" spc="-128">
                <a:solidFill>
                  <a:srgbClr val="FFFFFF"/>
                </a:solidFill>
                <a:latin typeface="Open Sauce Light Italics" panose="00000400000000000000"/>
                <a:ea typeface="Open Sauce Light Italics" panose="00000400000000000000"/>
                <a:cs typeface="Open Sauce Light Italics" panose="00000400000000000000"/>
                <a:sym typeface="Open Sauce Light Italics" panose="00000400000000000000"/>
              </a:rPr>
              <a:t>Također je pomagala u radu restorana te se upoznala s različitim segmentima poslovanja manjeg smještajnog objekta. Kroz raznovrsne radne zadatke razvijala je komunikacijske i organizacijske vještine, odgovornost, samostalnost i sposobnost timskog rada. Ovo iskustvo omogućilo joj je bolje razumijevanje važnosti kvalitetne usluge i profesionalnog pristupa u turističkom sektoru</a:t>
            </a:r>
            <a:endParaRPr lang="en-US" sz="2210" i="1" spc="-128">
              <a:solidFill>
                <a:srgbClr val="FFFFFF"/>
              </a:solidFill>
              <a:latin typeface="Open Sauce Light Italics" panose="00000400000000000000"/>
              <a:ea typeface="Open Sauce Light Italics" panose="00000400000000000000"/>
              <a:cs typeface="Open Sauce Light Italics" panose="00000400000000000000"/>
              <a:sym typeface="Open Sauce Light Italics" panose="00000400000000000000"/>
            </a:endParaRPr>
          </a:p>
        </p:txBody>
      </p:sp>
      <p:sp>
        <p:nvSpPr>
          <p:cNvPr id="12" name="TextBox 12"/>
          <p:cNvSpPr txBox="1"/>
          <p:nvPr/>
        </p:nvSpPr>
        <p:spPr>
          <a:xfrm>
            <a:off x="307329" y="6741359"/>
            <a:ext cx="10118772" cy="31800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96570" lvl="1" indent="-248285" algn="l">
              <a:lnSpc>
                <a:spcPts val="3220"/>
              </a:lnSpc>
              <a:buFont typeface="Arial" panose="020B0604020202020204"/>
              <a:buChar char="•"/>
            </a:pPr>
            <a:r>
              <a:rPr lang="en-US" sz="2300" i="1">
                <a:solidFill>
                  <a:srgbClr val="FFFFFF"/>
                </a:solidFill>
                <a:latin typeface="Open Sauce Italics" panose="00000500000000000000"/>
                <a:ea typeface="Open Sauce Italics" panose="00000500000000000000"/>
                <a:cs typeface="Open Sauce Italics" panose="00000500000000000000"/>
                <a:sym typeface="Open Sauce Italics" panose="00000500000000000000"/>
              </a:rPr>
              <a:t>Leona Rihter stručnu je praksu obavljala u hostelu Hostal Smile &amp; Co, gdje je stekla vrijedno iskustvo rada u području turizma i ugostiteljstva</a:t>
            </a:r>
            <a:endParaRPr lang="en-US" sz="2300" i="1">
              <a:solidFill>
                <a:srgbClr val="FFFFFF"/>
              </a:solidFill>
              <a:latin typeface="Open Sauce Italics" panose="00000500000000000000"/>
              <a:ea typeface="Open Sauce Italics" panose="00000500000000000000"/>
              <a:cs typeface="Open Sauce Italics" panose="00000500000000000000"/>
              <a:sym typeface="Open Sauce Italics" panose="00000500000000000000"/>
            </a:endParaRPr>
          </a:p>
          <a:p>
            <a:pPr marL="496570" lvl="1" indent="-248285" algn="l">
              <a:lnSpc>
                <a:spcPts val="3220"/>
              </a:lnSpc>
              <a:buFont typeface="Arial" panose="020B0604020202020204"/>
              <a:buChar char="•"/>
            </a:pPr>
            <a:r>
              <a:rPr lang="en-US" sz="2300" i="1">
                <a:solidFill>
                  <a:srgbClr val="FFFFFF"/>
                </a:solidFill>
                <a:latin typeface="Open Sauce Italics" panose="00000500000000000000"/>
                <a:ea typeface="Open Sauce Italics" panose="00000500000000000000"/>
                <a:cs typeface="Open Sauce Italics" panose="00000500000000000000"/>
                <a:sym typeface="Open Sauce Italics" panose="00000500000000000000"/>
              </a:rPr>
              <a:t>Tijekom prakse upoznala se s organizacijom rada hostela, svakodnevnim poslovnim procesima i odgovornostima zaposlenika</a:t>
            </a:r>
            <a:endParaRPr lang="en-US" sz="2300" i="1">
              <a:solidFill>
                <a:srgbClr val="FFFFFF"/>
              </a:solidFill>
              <a:latin typeface="Open Sauce Italics" panose="00000500000000000000"/>
              <a:ea typeface="Open Sauce Italics" panose="00000500000000000000"/>
              <a:cs typeface="Open Sauce Italics" panose="00000500000000000000"/>
              <a:sym typeface="Open Sauce Italics" panose="00000500000000000000"/>
            </a:endParaRPr>
          </a:p>
          <a:p>
            <a:pPr marL="496570" lvl="1" indent="-248285" algn="l">
              <a:lnSpc>
                <a:spcPts val="3220"/>
              </a:lnSpc>
              <a:buFont typeface="Arial" panose="020B0604020202020204"/>
              <a:buChar char="•"/>
            </a:pPr>
            <a:r>
              <a:rPr lang="en-US" sz="2300" i="1">
                <a:solidFill>
                  <a:srgbClr val="FFFFFF"/>
                </a:solidFill>
                <a:latin typeface="Open Sauce Italics" panose="00000500000000000000"/>
                <a:ea typeface="Open Sauce Italics" panose="00000500000000000000"/>
                <a:cs typeface="Open Sauce Italics" panose="00000500000000000000"/>
                <a:sym typeface="Open Sauce Italics" panose="00000500000000000000"/>
              </a:rPr>
              <a:t> Sudjelovala je u komunikaciji s gostima, pružanju informacija i brizi o njihovim potrebama, čime je razvijala profesionalan odnos prema korisnicima usluga</a:t>
            </a:r>
            <a:endParaRPr lang="en-US" sz="2300" i="1">
              <a:solidFill>
                <a:srgbClr val="FFFFFF"/>
              </a:solidFill>
              <a:latin typeface="Open Sauce Italics" panose="00000500000000000000"/>
              <a:ea typeface="Open Sauce Italics" panose="00000500000000000000"/>
              <a:cs typeface="Open Sauce Italics" panose="00000500000000000000"/>
              <a:sym typeface="Open Sauce Italics" panose="0000050000000000000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C201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 flipH="1" flipV="1">
            <a:off x="6270380" y="-786572"/>
            <a:ext cx="0" cy="11437553"/>
          </a:xfrm>
          <a:prstGeom prst="line">
            <a:avLst/>
          </a:prstGeom>
          <a:ln w="9525" cap="flat">
            <a:solidFill>
              <a:srgbClr val="FFFFFF">
                <a:alpha val="22745"/>
              </a:srgbClr>
            </a:solidFill>
            <a:prstDash val="solid"/>
            <a:headEnd type="none" w="sm" len="sm"/>
            <a:tailEnd type="none" w="sm" len="sm"/>
          </a:ln>
        </p:spPr>
      </p:sp>
      <p:sp>
        <p:nvSpPr>
          <p:cNvPr id="3" name="AutoShape 3"/>
          <p:cNvSpPr/>
          <p:nvPr/>
        </p:nvSpPr>
        <p:spPr>
          <a:xfrm flipH="1" flipV="1">
            <a:off x="17592675" y="-347727"/>
            <a:ext cx="0" cy="11437553"/>
          </a:xfrm>
          <a:prstGeom prst="line">
            <a:avLst/>
          </a:prstGeom>
          <a:ln w="9525" cap="flat">
            <a:solidFill>
              <a:srgbClr val="FFFFFF">
                <a:alpha val="22745"/>
              </a:srgbClr>
            </a:solidFill>
            <a:prstDash val="solid"/>
            <a:headEnd type="none" w="sm" len="sm"/>
            <a:tailEnd type="none" w="sm" len="sm"/>
          </a:ln>
        </p:spPr>
      </p:sp>
      <p:sp>
        <p:nvSpPr>
          <p:cNvPr id="4" name="AutoShape 4"/>
          <p:cNvSpPr/>
          <p:nvPr/>
        </p:nvSpPr>
        <p:spPr>
          <a:xfrm flipH="1">
            <a:off x="6243937" y="2266206"/>
            <a:ext cx="14227433" cy="0"/>
          </a:xfrm>
          <a:prstGeom prst="line">
            <a:avLst/>
          </a:prstGeom>
          <a:ln w="9525" cap="flat">
            <a:solidFill>
              <a:srgbClr val="FFFFFF">
                <a:alpha val="22745"/>
              </a:srgbClr>
            </a:solidFill>
            <a:prstDash val="solid"/>
            <a:headEnd type="none" w="sm" len="sm"/>
            <a:tailEnd type="none" w="sm" len="sm"/>
          </a:ln>
        </p:spPr>
      </p:sp>
      <p:sp>
        <p:nvSpPr>
          <p:cNvPr id="5" name="AutoShape 5"/>
          <p:cNvSpPr/>
          <p:nvPr/>
        </p:nvSpPr>
        <p:spPr>
          <a:xfrm flipH="1" flipV="1">
            <a:off x="436539" y="-347727"/>
            <a:ext cx="0" cy="11437553"/>
          </a:xfrm>
          <a:prstGeom prst="line">
            <a:avLst/>
          </a:prstGeom>
          <a:ln w="9525" cap="flat">
            <a:solidFill>
              <a:srgbClr val="FFFFFF">
                <a:alpha val="22745"/>
              </a:srgbClr>
            </a:solidFill>
            <a:prstDash val="solid"/>
            <a:headEnd type="none" w="sm" len="sm"/>
            <a:tailEnd type="none" w="sm" len="sm"/>
          </a:ln>
        </p:spPr>
      </p:sp>
      <p:sp>
        <p:nvSpPr>
          <p:cNvPr id="6" name="Freeform 6"/>
          <p:cNvSpPr/>
          <p:nvPr/>
        </p:nvSpPr>
        <p:spPr>
          <a:xfrm>
            <a:off x="748732" y="549243"/>
            <a:ext cx="5190405" cy="9188514"/>
          </a:xfrm>
          <a:custGeom>
            <a:avLst/>
            <a:gdLst/>
            <a:ahLst/>
            <a:cxnLst/>
            <a:rect l="l" t="t" r="r" b="b"/>
            <a:pathLst>
              <a:path w="5190405" h="9188514">
                <a:moveTo>
                  <a:pt x="0" y="0"/>
                </a:moveTo>
                <a:lnTo>
                  <a:pt x="5190405" y="0"/>
                </a:lnTo>
                <a:lnTo>
                  <a:pt x="5190405" y="9188514"/>
                </a:lnTo>
                <a:lnTo>
                  <a:pt x="0" y="9188514"/>
                </a:lnTo>
                <a:lnTo>
                  <a:pt x="0" y="0"/>
                </a:lnTo>
                <a:close/>
              </a:path>
            </a:pathLst>
          </a:custGeom>
          <a:blipFill>
            <a:blip r:embed="rId1"/>
            <a:stretch>
              <a:fillRect l="-16470" r="-16470"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8286562" y="6735766"/>
            <a:ext cx="8908843" cy="3336919"/>
          </a:xfrm>
          <a:custGeom>
            <a:avLst/>
            <a:gdLst/>
            <a:ahLst/>
            <a:cxnLst/>
            <a:rect l="l" t="t" r="r" b="b"/>
            <a:pathLst>
              <a:path w="8908843" h="3336919">
                <a:moveTo>
                  <a:pt x="0" y="0"/>
                </a:moveTo>
                <a:lnTo>
                  <a:pt x="8908843" y="0"/>
                </a:lnTo>
                <a:lnTo>
                  <a:pt x="8908843" y="3336920"/>
                </a:lnTo>
                <a:lnTo>
                  <a:pt x="0" y="333692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494" b="-165061"/>
            </a:stretch>
          </a:blipFill>
        </p:spPr>
      </p:sp>
      <p:sp>
        <p:nvSpPr>
          <p:cNvPr id="8" name="TextBox 8"/>
          <p:cNvSpPr txBox="1"/>
          <p:nvPr/>
        </p:nvSpPr>
        <p:spPr>
          <a:xfrm>
            <a:off x="7726759" y="-142875"/>
            <a:ext cx="8781012" cy="24043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9625"/>
              </a:lnSpc>
            </a:pPr>
            <a:r>
              <a:rPr lang="en-US" sz="6875">
                <a:solidFill>
                  <a:srgbClr val="F0E8DC"/>
                </a:solidFill>
                <a:latin typeface="Forum" panose="02000000000000000000"/>
                <a:ea typeface="Forum" panose="02000000000000000000"/>
                <a:cs typeface="Forum" panose="02000000000000000000"/>
                <a:sym typeface="Forum" panose="02000000000000000000"/>
              </a:rPr>
              <a:t>RESTAURANTE BRISA DEL MAR</a:t>
            </a:r>
            <a:endParaRPr lang="en-US" sz="6875">
              <a:solidFill>
                <a:srgbClr val="F0E8DC"/>
              </a:solidFill>
              <a:latin typeface="Forum" panose="02000000000000000000"/>
              <a:ea typeface="Forum" panose="02000000000000000000"/>
              <a:cs typeface="Forum" panose="02000000000000000000"/>
              <a:sym typeface="Forum" panose="02000000000000000000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6270380" y="2252951"/>
            <a:ext cx="11322295" cy="39274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39750" lvl="1" indent="-269875" algn="l">
              <a:lnSpc>
                <a:spcPts val="3500"/>
              </a:lnSpc>
              <a:buFont typeface="Arial" panose="020B0604020202020204"/>
              <a:buChar char="•"/>
            </a:pPr>
            <a:r>
              <a:rPr lang="en-US" sz="2500" i="1" spc="-144">
                <a:solidFill>
                  <a:srgbClr val="FFFFFF"/>
                </a:solidFill>
                <a:latin typeface="Open Sauce Light Italics" panose="00000400000000000000"/>
                <a:ea typeface="Open Sauce Light Italics" panose="00000400000000000000"/>
                <a:cs typeface="Open Sauce Light Italics" panose="00000400000000000000"/>
                <a:sym typeface="Open Sauce Light Italics" panose="00000400000000000000"/>
              </a:rPr>
              <a:t> Erika Nolla Fila i Lana De Martini stručnu su praksu obavljale u restoranu Restaurante Brisa Del Mar, gdje su stekle vrijedno iskustvo rada u ugostiteljstvu</a:t>
            </a:r>
            <a:endParaRPr lang="en-US" sz="2500" i="1" spc="-144">
              <a:solidFill>
                <a:srgbClr val="FFFFFF"/>
              </a:solidFill>
              <a:latin typeface="Open Sauce Light Italics" panose="00000400000000000000"/>
              <a:ea typeface="Open Sauce Light Italics" panose="00000400000000000000"/>
              <a:cs typeface="Open Sauce Light Italics" panose="00000400000000000000"/>
              <a:sym typeface="Open Sauce Light Italics" panose="00000400000000000000"/>
            </a:endParaRPr>
          </a:p>
          <a:p>
            <a:pPr marL="539750" lvl="1" indent="-269875" algn="l">
              <a:lnSpc>
                <a:spcPts val="3500"/>
              </a:lnSpc>
              <a:buFont typeface="Arial" panose="020B0604020202020204"/>
              <a:buChar char="•"/>
            </a:pPr>
            <a:r>
              <a:rPr lang="en-US" sz="2500" i="1" spc="-144">
                <a:solidFill>
                  <a:srgbClr val="FFFFFF"/>
                </a:solidFill>
                <a:latin typeface="Open Sauce Light Italics" panose="00000400000000000000"/>
                <a:ea typeface="Open Sauce Light Italics" panose="00000400000000000000"/>
                <a:cs typeface="Open Sauce Light Italics" panose="00000400000000000000"/>
                <a:sym typeface="Open Sauce Light Italics" panose="00000400000000000000"/>
              </a:rPr>
              <a:t>Tijekom prakse upoznale su organizaciju rada restorana, način funkcioniranja ugostiteljskog objekta te standarde profesionalnog posluživanja gostiju</a:t>
            </a:r>
            <a:endParaRPr lang="en-US" sz="2500" i="1" spc="-144">
              <a:solidFill>
                <a:srgbClr val="FFFFFF"/>
              </a:solidFill>
              <a:latin typeface="Open Sauce Light Italics" panose="00000400000000000000"/>
              <a:ea typeface="Open Sauce Light Italics" panose="00000400000000000000"/>
              <a:cs typeface="Open Sauce Light Italics" panose="00000400000000000000"/>
              <a:sym typeface="Open Sauce Light Italics" panose="00000400000000000000"/>
            </a:endParaRPr>
          </a:p>
          <a:p>
            <a:pPr marL="539750" lvl="1" indent="-269875" algn="l">
              <a:lnSpc>
                <a:spcPts val="3500"/>
              </a:lnSpc>
              <a:buFont typeface="Arial" panose="020B0604020202020204"/>
              <a:buChar char="•"/>
            </a:pPr>
            <a:r>
              <a:rPr lang="en-US" sz="2500" i="1" spc="-144">
                <a:solidFill>
                  <a:srgbClr val="FFFFFF"/>
                </a:solidFill>
                <a:latin typeface="Open Sauce Light Italics" panose="00000400000000000000"/>
                <a:ea typeface="Open Sauce Light Italics" panose="00000400000000000000"/>
                <a:cs typeface="Open Sauce Light Italics" panose="00000400000000000000"/>
                <a:sym typeface="Open Sauce Light Italics" panose="00000400000000000000"/>
              </a:rPr>
              <a:t> Sudjelovale su u svakodnevnim radnim zadacima, usvajajući praktična znanja i razvijajući vještine potrebne za kvalitetan rad u restoranu</a:t>
            </a:r>
            <a:endParaRPr lang="en-US" sz="2500" i="1" spc="-144">
              <a:solidFill>
                <a:srgbClr val="FFFFFF"/>
              </a:solidFill>
              <a:latin typeface="Open Sauce Light Italics" panose="00000400000000000000"/>
              <a:ea typeface="Open Sauce Light Italics" panose="00000400000000000000"/>
              <a:cs typeface="Open Sauce Light Italics" panose="00000400000000000000"/>
              <a:sym typeface="Open Sauce Light Italics" panose="00000400000000000000"/>
            </a:endParaRPr>
          </a:p>
          <a:p>
            <a:pPr marL="539750" lvl="1" indent="-269875" algn="l">
              <a:lnSpc>
                <a:spcPts val="3500"/>
              </a:lnSpc>
              <a:buFont typeface="Arial" panose="020B0604020202020204"/>
              <a:buChar char="•"/>
            </a:pPr>
            <a:r>
              <a:rPr lang="en-US" sz="2500" i="1" spc="-144">
                <a:solidFill>
                  <a:srgbClr val="FFFFFF"/>
                </a:solidFill>
                <a:latin typeface="Open Sauce Light Italics" panose="00000400000000000000"/>
                <a:ea typeface="Open Sauce Light Italics" panose="00000400000000000000"/>
                <a:cs typeface="Open Sauce Light Italics" panose="00000400000000000000"/>
                <a:sym typeface="Open Sauce Light Italics" panose="00000400000000000000"/>
              </a:rPr>
              <a:t>Kroz praktičan rad razvijale su odgovornost, profesionalnost i sigurnost u obavljanju ugostiteljskih poslova, čime su dodatno obogatile svoje stručno znanje i pripremile se za buduće izazove u struci</a:t>
            </a:r>
            <a:endParaRPr lang="en-US" sz="2500" i="1" spc="-144">
              <a:solidFill>
                <a:srgbClr val="FFFFFF"/>
              </a:solidFill>
              <a:latin typeface="Open Sauce Light Italics" panose="00000400000000000000"/>
              <a:ea typeface="Open Sauce Light Italics" panose="00000400000000000000"/>
              <a:cs typeface="Open Sauce Light Italics" panose="00000400000000000000"/>
              <a:sym typeface="Open Sauce Light Italics" panose="0000040000000000000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C201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 flipH="1" flipV="1">
            <a:off x="10426101" y="-786572"/>
            <a:ext cx="0" cy="11437553"/>
          </a:xfrm>
          <a:prstGeom prst="line">
            <a:avLst/>
          </a:prstGeom>
          <a:ln w="9525" cap="flat">
            <a:solidFill>
              <a:srgbClr val="FFFFFF">
                <a:alpha val="22745"/>
              </a:srgbClr>
            </a:solidFill>
            <a:prstDash val="solid"/>
            <a:headEnd type="none" w="sm" len="sm"/>
            <a:tailEnd type="none" w="sm" len="sm"/>
          </a:ln>
        </p:spPr>
      </p:sp>
      <p:sp>
        <p:nvSpPr>
          <p:cNvPr id="3" name="AutoShape 3"/>
          <p:cNvSpPr/>
          <p:nvPr/>
        </p:nvSpPr>
        <p:spPr>
          <a:xfrm flipH="1" flipV="1">
            <a:off x="17264062" y="-347727"/>
            <a:ext cx="0" cy="11437553"/>
          </a:xfrm>
          <a:prstGeom prst="line">
            <a:avLst/>
          </a:prstGeom>
          <a:ln w="9525" cap="flat">
            <a:solidFill>
              <a:srgbClr val="FFFFFF">
                <a:alpha val="22745"/>
              </a:srgbClr>
            </a:solidFill>
            <a:prstDash val="solid"/>
            <a:headEnd type="none" w="sm" len="sm"/>
            <a:tailEnd type="none" w="sm" len="sm"/>
          </a:ln>
        </p:spPr>
      </p:sp>
      <p:sp>
        <p:nvSpPr>
          <p:cNvPr id="4" name="AutoShape 4"/>
          <p:cNvSpPr/>
          <p:nvPr/>
        </p:nvSpPr>
        <p:spPr>
          <a:xfrm flipH="1">
            <a:off x="-1448986" y="2676289"/>
            <a:ext cx="12042746" cy="0"/>
          </a:xfrm>
          <a:prstGeom prst="line">
            <a:avLst/>
          </a:prstGeom>
          <a:ln w="9525" cap="flat">
            <a:solidFill>
              <a:srgbClr val="FFFFFF">
                <a:alpha val="22745"/>
              </a:srgbClr>
            </a:solidFill>
            <a:prstDash val="solid"/>
            <a:headEnd type="none" w="sm" len="sm"/>
            <a:tailEnd type="none" w="sm" len="sm"/>
          </a:ln>
        </p:spPr>
      </p:sp>
      <p:sp>
        <p:nvSpPr>
          <p:cNvPr id="5" name="AutoShape 5"/>
          <p:cNvSpPr/>
          <p:nvPr/>
        </p:nvSpPr>
        <p:spPr>
          <a:xfrm flipH="1" flipV="1">
            <a:off x="436539" y="-347727"/>
            <a:ext cx="0" cy="11437553"/>
          </a:xfrm>
          <a:prstGeom prst="line">
            <a:avLst/>
          </a:prstGeom>
          <a:ln w="9525" cap="flat">
            <a:solidFill>
              <a:srgbClr val="FFFFFF">
                <a:alpha val="22745"/>
              </a:srgbClr>
            </a:solidFill>
            <a:prstDash val="solid"/>
            <a:headEnd type="none" w="sm" len="sm"/>
            <a:tailEnd type="none" w="sm" len="sm"/>
          </a:ln>
        </p:spPr>
      </p:sp>
      <p:sp>
        <p:nvSpPr>
          <p:cNvPr id="6" name="TextBox 6"/>
          <p:cNvSpPr txBox="1"/>
          <p:nvPr/>
        </p:nvSpPr>
        <p:spPr>
          <a:xfrm>
            <a:off x="1071696" y="819150"/>
            <a:ext cx="9522064" cy="17602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4305"/>
              </a:lnSpc>
            </a:pPr>
            <a:r>
              <a:rPr lang="en-US" sz="10220">
                <a:solidFill>
                  <a:srgbClr val="F0E8DC"/>
                </a:solidFill>
                <a:latin typeface="Forum" panose="02000000000000000000"/>
                <a:ea typeface="Forum" panose="02000000000000000000"/>
                <a:cs typeface="Forum" panose="02000000000000000000"/>
                <a:sym typeface="Forum" panose="02000000000000000000"/>
              </a:rPr>
              <a:t>URBAN ROOMS</a:t>
            </a:r>
            <a:endParaRPr lang="en-US" sz="10220">
              <a:solidFill>
                <a:srgbClr val="F0E8DC"/>
              </a:solidFill>
              <a:latin typeface="Forum" panose="02000000000000000000"/>
              <a:ea typeface="Forum" panose="02000000000000000000"/>
              <a:cs typeface="Forum" panose="02000000000000000000"/>
              <a:sym typeface="Forum" panose="02000000000000000000"/>
            </a:endParaRPr>
          </a:p>
        </p:txBody>
      </p:sp>
      <p:grpSp>
        <p:nvGrpSpPr>
          <p:cNvPr id="7" name="Group 7"/>
          <p:cNvGrpSpPr/>
          <p:nvPr/>
        </p:nvGrpSpPr>
        <p:grpSpPr>
          <a:xfrm rot="0">
            <a:off x="11222410" y="5143500"/>
            <a:ext cx="6390181" cy="4924896"/>
            <a:chOff x="0" y="0"/>
            <a:chExt cx="990006" cy="762995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990006" cy="762995"/>
            </a:xfrm>
            <a:custGeom>
              <a:avLst/>
              <a:gdLst/>
              <a:ahLst/>
              <a:cxnLst/>
              <a:rect l="l" t="t" r="r" b="b"/>
              <a:pathLst>
                <a:path w="990006" h="762995">
                  <a:moveTo>
                    <a:pt x="0" y="0"/>
                  </a:moveTo>
                  <a:lnTo>
                    <a:pt x="990006" y="0"/>
                  </a:lnTo>
                  <a:lnTo>
                    <a:pt x="990006" y="762995"/>
                  </a:lnTo>
                  <a:lnTo>
                    <a:pt x="0" y="762995"/>
                  </a:lnTo>
                  <a:close/>
                </a:path>
              </a:pathLst>
            </a:custGeom>
            <a:blipFill>
              <a:blip r:embed="rId1"/>
              <a:stretch>
                <a:fillRect t="-35951" b="-35951"/>
              </a:stretch>
            </a:blipFill>
            <a:ln w="9525" cap="sq">
              <a:solidFill>
                <a:srgbClr val="FCD0A7"/>
              </a:solidFill>
              <a:prstDash val="solid"/>
              <a:miter/>
            </a:ln>
          </p:spPr>
        </p:sp>
      </p:grpSp>
      <p:sp>
        <p:nvSpPr>
          <p:cNvPr id="9" name="TextBox 9"/>
          <p:cNvSpPr txBox="1"/>
          <p:nvPr/>
        </p:nvSpPr>
        <p:spPr>
          <a:xfrm>
            <a:off x="368338" y="2709627"/>
            <a:ext cx="10057763" cy="74250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04520" lvl="1" indent="-302260" algn="l">
              <a:lnSpc>
                <a:spcPts val="3920"/>
              </a:lnSpc>
              <a:buFont typeface="Arial" panose="020B0604020202020204"/>
              <a:buChar char="•"/>
            </a:pPr>
            <a:r>
              <a:rPr lang="en-US" sz="2800" i="1" spc="-162">
                <a:solidFill>
                  <a:srgbClr val="FFFFFF"/>
                </a:solidFill>
                <a:latin typeface="Open Sauce Light Italics" panose="00000400000000000000"/>
                <a:ea typeface="Open Sauce Light Italics" panose="00000400000000000000"/>
                <a:cs typeface="Open Sauce Light Italics" panose="00000400000000000000"/>
                <a:sym typeface="Open Sauce Light Italics" panose="00000400000000000000"/>
              </a:rPr>
              <a:t>Tijekom stručne prakse u Urban Rooms Eva Domšić i Tena Čulina aktivno su sudjelovale u poslovima održavanja smještajnog objekta, pri čemu su usvajale visoke standarde urednosti, higijene i pripreme soba za goste</a:t>
            </a:r>
            <a:endParaRPr lang="en-US" sz="2800" i="1" spc="-162">
              <a:solidFill>
                <a:srgbClr val="FFFFFF"/>
              </a:solidFill>
              <a:latin typeface="Open Sauce Light Italics" panose="00000400000000000000"/>
              <a:ea typeface="Open Sauce Light Italics" panose="00000400000000000000"/>
              <a:cs typeface="Open Sauce Light Italics" panose="00000400000000000000"/>
              <a:sym typeface="Open Sauce Light Italics" panose="00000400000000000000"/>
            </a:endParaRPr>
          </a:p>
          <a:p>
            <a:pPr marL="604520" lvl="1" indent="-302260" algn="l">
              <a:lnSpc>
                <a:spcPts val="3920"/>
              </a:lnSpc>
              <a:buFont typeface="Arial" panose="020B0604020202020204"/>
              <a:buChar char="•"/>
            </a:pPr>
            <a:r>
              <a:rPr lang="en-US" sz="2800" i="1" spc="-162">
                <a:solidFill>
                  <a:srgbClr val="FFFFFF"/>
                </a:solidFill>
                <a:latin typeface="Open Sauce Light Italics" panose="00000400000000000000"/>
                <a:ea typeface="Open Sauce Light Italics" panose="00000400000000000000"/>
                <a:cs typeface="Open Sauce Light Italics" panose="00000400000000000000"/>
                <a:sym typeface="Open Sauce Light Italics" panose="00000400000000000000"/>
              </a:rPr>
              <a:t>Njihovi radni zadaci obuhvaćali su čišćenje kupaonica, usisavanje i pranje podova, održavanje staklenih i keramičkih površina, mijenjanje posteljine te pripremu soba za dolazak novih gostiju.</a:t>
            </a:r>
            <a:endParaRPr lang="en-US" sz="2800" i="1" spc="-162">
              <a:solidFill>
                <a:srgbClr val="FFFFFF"/>
              </a:solidFill>
              <a:latin typeface="Open Sauce Light Italics" panose="00000400000000000000"/>
              <a:ea typeface="Open Sauce Light Italics" panose="00000400000000000000"/>
              <a:cs typeface="Open Sauce Light Italics" panose="00000400000000000000"/>
              <a:sym typeface="Open Sauce Light Italics" panose="00000400000000000000"/>
            </a:endParaRPr>
          </a:p>
          <a:p>
            <a:pPr marL="604520" lvl="1" indent="-302260" algn="l">
              <a:lnSpc>
                <a:spcPts val="3920"/>
              </a:lnSpc>
              <a:buFont typeface="Arial" panose="020B0604020202020204"/>
              <a:buChar char="•"/>
            </a:pPr>
            <a:r>
              <a:rPr lang="en-US" sz="2800" i="1" spc="-162">
                <a:solidFill>
                  <a:srgbClr val="FFFFFF"/>
                </a:solidFill>
                <a:latin typeface="Open Sauce Light Italics" panose="00000400000000000000"/>
                <a:ea typeface="Open Sauce Light Italics" panose="00000400000000000000"/>
                <a:cs typeface="Open Sauce Light Italics" panose="00000400000000000000"/>
                <a:sym typeface="Open Sauce Light Italics" panose="00000400000000000000"/>
              </a:rPr>
              <a:t> Posebnu pažnju posvećivale su detaljima kako bi svaka prostorija zadovoljila propisane standarde kvalitete</a:t>
            </a:r>
            <a:endParaRPr lang="en-US" sz="2800" i="1" spc="-162">
              <a:solidFill>
                <a:srgbClr val="FFFFFF"/>
              </a:solidFill>
              <a:latin typeface="Open Sauce Light Italics" panose="00000400000000000000"/>
              <a:ea typeface="Open Sauce Light Italics" panose="00000400000000000000"/>
              <a:cs typeface="Open Sauce Light Italics" panose="00000400000000000000"/>
              <a:sym typeface="Open Sauce Light Italics" panose="00000400000000000000"/>
            </a:endParaRPr>
          </a:p>
          <a:p>
            <a:pPr marL="604520" lvl="1" indent="-302260" algn="l">
              <a:lnSpc>
                <a:spcPts val="3920"/>
              </a:lnSpc>
              <a:buFont typeface="Arial" panose="020B0604020202020204"/>
              <a:buChar char="•"/>
            </a:pPr>
            <a:r>
              <a:rPr lang="en-US" sz="2800" i="1" spc="-162">
                <a:solidFill>
                  <a:srgbClr val="FFFFFF"/>
                </a:solidFill>
                <a:latin typeface="Open Sauce Light Italics" panose="00000400000000000000"/>
                <a:ea typeface="Open Sauce Light Italics" panose="00000400000000000000"/>
                <a:cs typeface="Open Sauce Light Italics" panose="00000400000000000000"/>
                <a:sym typeface="Open Sauce Light Italics" panose="00000400000000000000"/>
              </a:rPr>
              <a:t> Kroz svakodnevni praktični rad razvijale su odgovornost, preciznost, organizacijske sposobnosti i timski duh, a stečeno iskustvo omogućilo im je bolje razumijevanje važnosti profesionalnog pristupa, kvalitetne usluge i brige o zadovoljstvu gostiju u turističkom sektoru.</a:t>
            </a:r>
            <a:endParaRPr lang="en-US" sz="2800" i="1" spc="-162">
              <a:solidFill>
                <a:srgbClr val="FFFFFF"/>
              </a:solidFill>
              <a:latin typeface="Open Sauce Light Italics" panose="00000400000000000000"/>
              <a:ea typeface="Open Sauce Light Italics" panose="00000400000000000000"/>
              <a:cs typeface="Open Sauce Light Italics" panose="00000400000000000000"/>
              <a:sym typeface="Open Sauce Light Italics" panose="00000400000000000000"/>
            </a:endParaRPr>
          </a:p>
        </p:txBody>
      </p:sp>
      <p:grpSp>
        <p:nvGrpSpPr>
          <p:cNvPr id="10" name="Group 10"/>
          <p:cNvGrpSpPr/>
          <p:nvPr/>
        </p:nvGrpSpPr>
        <p:grpSpPr>
          <a:xfrm rot="0">
            <a:off x="11222410" y="218604"/>
            <a:ext cx="6390181" cy="4924896"/>
            <a:chOff x="0" y="0"/>
            <a:chExt cx="990006" cy="762995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990006" cy="762995"/>
            </a:xfrm>
            <a:custGeom>
              <a:avLst/>
              <a:gdLst/>
              <a:ahLst/>
              <a:cxnLst/>
              <a:rect l="l" t="t" r="r" b="b"/>
              <a:pathLst>
                <a:path w="990006" h="762995">
                  <a:moveTo>
                    <a:pt x="0" y="0"/>
                  </a:moveTo>
                  <a:lnTo>
                    <a:pt x="990006" y="0"/>
                  </a:lnTo>
                  <a:lnTo>
                    <a:pt x="990006" y="762995"/>
                  </a:lnTo>
                  <a:lnTo>
                    <a:pt x="0" y="762995"/>
                  </a:lnTo>
                  <a:close/>
                </a:path>
              </a:pathLst>
            </a:custGeom>
            <a:blipFill>
              <a:blip r:embed="rId2"/>
              <a:stretch>
                <a:fillRect l="-1443" r="-1443"/>
              </a:stretch>
            </a:blipFill>
            <a:ln w="9525" cap="sq">
              <a:solidFill>
                <a:srgbClr val="FCD0A7"/>
              </a:solidFill>
              <a:prstDash val="solid"/>
              <a:miter/>
            </a:ln>
          </p:spPr>
        </p:sp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C201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 flipH="1">
            <a:off x="-1588381" y="2211008"/>
            <a:ext cx="9406023" cy="0"/>
          </a:xfrm>
          <a:prstGeom prst="line">
            <a:avLst/>
          </a:prstGeom>
          <a:ln w="9525" cap="flat">
            <a:solidFill>
              <a:srgbClr val="FFFFFF">
                <a:alpha val="22745"/>
              </a:srgbClr>
            </a:solidFill>
            <a:prstDash val="solid"/>
            <a:headEnd type="none" w="sm" len="sm"/>
            <a:tailEnd type="none" w="sm" len="sm"/>
          </a:ln>
        </p:spPr>
      </p:sp>
      <p:sp>
        <p:nvSpPr>
          <p:cNvPr id="3" name="AutoShape 3"/>
          <p:cNvSpPr/>
          <p:nvPr/>
        </p:nvSpPr>
        <p:spPr>
          <a:xfrm flipH="1" flipV="1">
            <a:off x="436539" y="-347727"/>
            <a:ext cx="0" cy="11437553"/>
          </a:xfrm>
          <a:prstGeom prst="line">
            <a:avLst/>
          </a:prstGeom>
          <a:ln w="9525" cap="flat">
            <a:solidFill>
              <a:srgbClr val="FFFFFF">
                <a:alpha val="22745"/>
              </a:srgbClr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4" name="Group 4"/>
          <p:cNvGrpSpPr/>
          <p:nvPr/>
        </p:nvGrpSpPr>
        <p:grpSpPr>
          <a:xfrm rot="0">
            <a:off x="8833084" y="5190363"/>
            <a:ext cx="8786847" cy="4864534"/>
            <a:chOff x="0" y="0"/>
            <a:chExt cx="1361313" cy="753644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361313" cy="753644"/>
            </a:xfrm>
            <a:custGeom>
              <a:avLst/>
              <a:gdLst/>
              <a:ahLst/>
              <a:cxnLst/>
              <a:rect l="l" t="t" r="r" b="b"/>
              <a:pathLst>
                <a:path w="1361313" h="753644">
                  <a:moveTo>
                    <a:pt x="0" y="0"/>
                  </a:moveTo>
                  <a:lnTo>
                    <a:pt x="1361313" y="0"/>
                  </a:lnTo>
                  <a:lnTo>
                    <a:pt x="1361313" y="753644"/>
                  </a:lnTo>
                  <a:lnTo>
                    <a:pt x="0" y="753644"/>
                  </a:lnTo>
                  <a:close/>
                </a:path>
              </a:pathLst>
            </a:custGeom>
            <a:blipFill>
              <a:blip r:embed="rId1"/>
              <a:stretch>
                <a:fillRect t="-13810" b="-13810"/>
              </a:stretch>
            </a:blipFill>
            <a:ln w="9525" cap="sq">
              <a:solidFill>
                <a:srgbClr val="FCD0A7"/>
              </a:solidFill>
              <a:prstDash val="solid"/>
              <a:miter/>
            </a:ln>
          </p:spPr>
        </p:sp>
      </p:grpSp>
      <p:grpSp>
        <p:nvGrpSpPr>
          <p:cNvPr id="6" name="Group 6"/>
          <p:cNvGrpSpPr/>
          <p:nvPr/>
        </p:nvGrpSpPr>
        <p:grpSpPr>
          <a:xfrm rot="0">
            <a:off x="8833084" y="72720"/>
            <a:ext cx="8786847" cy="5117643"/>
            <a:chOff x="0" y="0"/>
            <a:chExt cx="1361313" cy="792857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361313" cy="792857"/>
            </a:xfrm>
            <a:custGeom>
              <a:avLst/>
              <a:gdLst/>
              <a:ahLst/>
              <a:cxnLst/>
              <a:rect l="l" t="t" r="r" b="b"/>
              <a:pathLst>
                <a:path w="1361313" h="792857">
                  <a:moveTo>
                    <a:pt x="0" y="0"/>
                  </a:moveTo>
                  <a:lnTo>
                    <a:pt x="1361313" y="0"/>
                  </a:lnTo>
                  <a:lnTo>
                    <a:pt x="1361313" y="792857"/>
                  </a:lnTo>
                  <a:lnTo>
                    <a:pt x="0" y="792857"/>
                  </a:lnTo>
                  <a:close/>
                </a:path>
              </a:pathLst>
            </a:custGeom>
            <a:blipFill>
              <a:blip r:embed="rId2"/>
              <a:stretch>
                <a:fillRect t="-28736"/>
              </a:stretch>
            </a:blipFill>
            <a:ln w="9525" cap="sq">
              <a:solidFill>
                <a:srgbClr val="FCD0A7"/>
              </a:solidFill>
              <a:prstDash val="solid"/>
              <a:miter/>
            </a:ln>
          </p:spPr>
        </p:sp>
      </p:grpSp>
      <p:sp>
        <p:nvSpPr>
          <p:cNvPr id="8" name="TextBox 8"/>
          <p:cNvSpPr txBox="1"/>
          <p:nvPr/>
        </p:nvSpPr>
        <p:spPr>
          <a:xfrm>
            <a:off x="704478" y="558514"/>
            <a:ext cx="7795231" cy="13921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1350"/>
              </a:lnSpc>
            </a:pPr>
            <a:r>
              <a:rPr lang="en-US" sz="8105">
                <a:solidFill>
                  <a:srgbClr val="F0E8DC"/>
                </a:solidFill>
                <a:latin typeface="Forum" panose="02000000000000000000"/>
                <a:ea typeface="Forum" panose="02000000000000000000"/>
                <a:cs typeface="Forum" panose="02000000000000000000"/>
                <a:sym typeface="Forum" panose="02000000000000000000"/>
              </a:rPr>
              <a:t>ALC APARTMENTS</a:t>
            </a:r>
            <a:endParaRPr lang="en-US" sz="8105">
              <a:solidFill>
                <a:srgbClr val="F0E8DC"/>
              </a:solidFill>
              <a:latin typeface="Forum" panose="02000000000000000000"/>
              <a:ea typeface="Forum" panose="02000000000000000000"/>
              <a:cs typeface="Forum" panose="02000000000000000000"/>
              <a:sym typeface="Forum" panose="02000000000000000000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403821" y="2163383"/>
            <a:ext cx="8396545" cy="78708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39750" lvl="1" indent="-269875" algn="l">
              <a:lnSpc>
                <a:spcPts val="3500"/>
              </a:lnSpc>
              <a:buFont typeface="Arial" panose="020B0604020202020204"/>
              <a:buChar char="•"/>
            </a:pPr>
            <a:r>
              <a:rPr lang="en-US" sz="2500" i="1" spc="-144">
                <a:solidFill>
                  <a:srgbClr val="FFFFFF"/>
                </a:solidFill>
                <a:latin typeface="Open Sauce Light Italics" panose="00000400000000000000"/>
                <a:ea typeface="Open Sauce Light Italics" panose="00000400000000000000"/>
                <a:cs typeface="Open Sauce Light Italics" panose="00000400000000000000"/>
                <a:sym typeface="Open Sauce Light Italics" panose="00000400000000000000"/>
              </a:rPr>
              <a:t>Rea Horvat i Mia Kir stručnu su praksu obavljale u ALC Apartments, gdje su stekle praktično iskustvo u poslovanju smještajnog objekta</a:t>
            </a:r>
            <a:endParaRPr lang="en-US" sz="2500" i="1" spc="-144">
              <a:solidFill>
                <a:srgbClr val="FFFFFF"/>
              </a:solidFill>
              <a:latin typeface="Open Sauce Light Italics" panose="00000400000000000000"/>
              <a:ea typeface="Open Sauce Light Italics" panose="00000400000000000000"/>
              <a:cs typeface="Open Sauce Light Italics" panose="00000400000000000000"/>
              <a:sym typeface="Open Sauce Light Italics" panose="00000400000000000000"/>
            </a:endParaRPr>
          </a:p>
          <a:p>
            <a:pPr marL="539750" lvl="1" indent="-269875" algn="l">
              <a:lnSpc>
                <a:spcPts val="3500"/>
              </a:lnSpc>
              <a:buFont typeface="Arial" panose="020B0604020202020204"/>
              <a:buChar char="•"/>
            </a:pPr>
            <a:r>
              <a:rPr lang="en-US" sz="2500" i="1" spc="-144">
                <a:solidFill>
                  <a:srgbClr val="FFFFFF"/>
                </a:solidFill>
                <a:latin typeface="Open Sauce Light Italics" panose="00000400000000000000"/>
                <a:ea typeface="Open Sauce Light Italics" panose="00000400000000000000"/>
                <a:cs typeface="Open Sauce Light Italics" panose="00000400000000000000"/>
                <a:sym typeface="Open Sauce Light Italics" panose="00000400000000000000"/>
              </a:rPr>
              <a:t> Tijekom prakse sudjelovale su u različitim poslovima održavanja i pripreme prostora za goste, uključujući čišćenje staklenih površina, održavanje urednosti zajedničkih prostora te pripremu objekta prema propisanim standardima kvalitete i higijene</a:t>
            </a:r>
            <a:endParaRPr lang="en-US" sz="2500" i="1" spc="-144">
              <a:solidFill>
                <a:srgbClr val="FFFFFF"/>
              </a:solidFill>
              <a:latin typeface="Open Sauce Light Italics" panose="00000400000000000000"/>
              <a:ea typeface="Open Sauce Light Italics" panose="00000400000000000000"/>
              <a:cs typeface="Open Sauce Light Italics" panose="00000400000000000000"/>
              <a:sym typeface="Open Sauce Light Italics" panose="00000400000000000000"/>
            </a:endParaRPr>
          </a:p>
          <a:p>
            <a:pPr marL="539750" lvl="1" indent="-269875" algn="l">
              <a:lnSpc>
                <a:spcPts val="3500"/>
              </a:lnSpc>
              <a:buFont typeface="Arial" panose="020B0604020202020204"/>
              <a:buChar char="•"/>
            </a:pPr>
            <a:r>
              <a:rPr lang="en-US" sz="2500" i="1" spc="-144">
                <a:solidFill>
                  <a:srgbClr val="FFFFFF"/>
                </a:solidFill>
                <a:latin typeface="Open Sauce Light Italics" panose="00000400000000000000"/>
                <a:ea typeface="Open Sauce Light Italics" panose="00000400000000000000"/>
                <a:cs typeface="Open Sauce Light Italics" panose="00000400000000000000"/>
                <a:sym typeface="Open Sauce Light Italics" panose="00000400000000000000"/>
              </a:rPr>
              <a:t>Upoznale su se i s administrativnim dijelom poslovanja, imale su priliku raditi na računalu, pratiti organizaciju dnevnih obveza te se upoznati s vođenjem dokumentacije i uredskim poslovanjem</a:t>
            </a:r>
            <a:endParaRPr lang="en-US" sz="2500" i="1" spc="-144">
              <a:solidFill>
                <a:srgbClr val="FFFFFF"/>
              </a:solidFill>
              <a:latin typeface="Open Sauce Light Italics" panose="00000400000000000000"/>
              <a:ea typeface="Open Sauce Light Italics" panose="00000400000000000000"/>
              <a:cs typeface="Open Sauce Light Italics" panose="00000400000000000000"/>
              <a:sym typeface="Open Sauce Light Italics" panose="00000400000000000000"/>
            </a:endParaRPr>
          </a:p>
          <a:p>
            <a:pPr marL="539750" lvl="1" indent="-269875" algn="l">
              <a:lnSpc>
                <a:spcPts val="3500"/>
              </a:lnSpc>
              <a:buFont typeface="Arial" panose="020B0604020202020204"/>
              <a:buChar char="•"/>
            </a:pPr>
            <a:r>
              <a:rPr lang="en-US" sz="2500" i="1" spc="-144">
                <a:solidFill>
                  <a:srgbClr val="FFFFFF"/>
                </a:solidFill>
                <a:latin typeface="Open Sauce Light Italics" panose="00000400000000000000"/>
                <a:ea typeface="Open Sauce Light Italics" panose="00000400000000000000"/>
                <a:cs typeface="Open Sauce Light Italics" panose="00000400000000000000"/>
                <a:sym typeface="Open Sauce Light Italics" panose="00000400000000000000"/>
              </a:rPr>
              <a:t>Kroz praktičan rad razvijale su organizacijske, komunikacijske i profesionalne vještine, odgovornost, preciznost i timski rad</a:t>
            </a:r>
            <a:endParaRPr lang="en-US" sz="2500" i="1" spc="-144">
              <a:solidFill>
                <a:srgbClr val="FFFFFF"/>
              </a:solidFill>
              <a:latin typeface="Open Sauce Light Italics" panose="00000400000000000000"/>
              <a:ea typeface="Open Sauce Light Italics" panose="00000400000000000000"/>
              <a:cs typeface="Open Sauce Light Italics" panose="00000400000000000000"/>
              <a:sym typeface="Open Sauce Light Italics" panose="00000400000000000000"/>
            </a:endParaRPr>
          </a:p>
          <a:p>
            <a:pPr marL="539750" lvl="1" indent="-269875" algn="l">
              <a:lnSpc>
                <a:spcPts val="3500"/>
              </a:lnSpc>
              <a:buFont typeface="Arial" panose="020B0604020202020204"/>
              <a:buChar char="•"/>
            </a:pPr>
            <a:r>
              <a:rPr lang="en-US" sz="2500" i="1" spc="-144">
                <a:solidFill>
                  <a:srgbClr val="FFFFFF"/>
                </a:solidFill>
                <a:latin typeface="Open Sauce Light Italics" panose="00000400000000000000"/>
                <a:ea typeface="Open Sauce Light Italics" panose="00000400000000000000"/>
                <a:cs typeface="Open Sauce Light Italics" panose="00000400000000000000"/>
                <a:sym typeface="Open Sauce Light Italics" panose="00000400000000000000"/>
              </a:rPr>
              <a:t>Ovo iskustvo omogućilo im je bolje razumijevanje važnosti kvalitetne organizacije i pružanja profesionalne usluge gostima</a:t>
            </a:r>
            <a:endParaRPr lang="en-US" sz="2500" i="1" spc="-144">
              <a:solidFill>
                <a:srgbClr val="FFFFFF"/>
              </a:solidFill>
              <a:latin typeface="Open Sauce Light Italics" panose="00000400000000000000"/>
              <a:ea typeface="Open Sauce Light Italics" panose="00000400000000000000"/>
              <a:cs typeface="Open Sauce Light Italics" panose="00000400000000000000"/>
              <a:sym typeface="Open Sauce Light Italics" panose="0000040000000000000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C201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837343" y="7154492"/>
            <a:ext cx="3662018" cy="734013"/>
          </a:xfrm>
          <a:custGeom>
            <a:avLst/>
            <a:gdLst/>
            <a:ahLst/>
            <a:cxnLst/>
            <a:rect l="l" t="t" r="r" b="b"/>
            <a:pathLst>
              <a:path w="3662018" h="734013">
                <a:moveTo>
                  <a:pt x="0" y="0"/>
                </a:moveTo>
                <a:lnTo>
                  <a:pt x="3662018" y="0"/>
                </a:lnTo>
                <a:lnTo>
                  <a:pt x="3662018" y="734013"/>
                </a:lnTo>
                <a:lnTo>
                  <a:pt x="0" y="734013"/>
                </a:lnTo>
                <a:lnTo>
                  <a:pt x="0" y="0"/>
                </a:lnTo>
                <a:close/>
              </a:path>
            </a:pathLst>
          </a:custGeom>
          <a:blipFill>
            <a:blip r:embed="rId1"/>
            <a:stretch>
              <a:fillRect b="-4769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5808673" y="7134793"/>
            <a:ext cx="3335327" cy="753712"/>
          </a:xfrm>
          <a:custGeom>
            <a:avLst/>
            <a:gdLst/>
            <a:ahLst/>
            <a:cxnLst/>
            <a:rect l="l" t="t" r="r" b="b"/>
            <a:pathLst>
              <a:path w="3335327" h="753712">
                <a:moveTo>
                  <a:pt x="0" y="0"/>
                </a:moveTo>
                <a:lnTo>
                  <a:pt x="3335327" y="0"/>
                </a:lnTo>
                <a:lnTo>
                  <a:pt x="3335327" y="753712"/>
                </a:lnTo>
                <a:lnTo>
                  <a:pt x="0" y="75371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4014" r="-4014"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12595577" y="7154492"/>
            <a:ext cx="2832867" cy="809391"/>
          </a:xfrm>
          <a:custGeom>
            <a:avLst/>
            <a:gdLst/>
            <a:ahLst/>
            <a:cxnLst/>
            <a:rect l="l" t="t" r="r" b="b"/>
            <a:pathLst>
              <a:path w="2832867" h="809391">
                <a:moveTo>
                  <a:pt x="0" y="0"/>
                </a:moveTo>
                <a:lnTo>
                  <a:pt x="2832867" y="0"/>
                </a:lnTo>
                <a:lnTo>
                  <a:pt x="2832867" y="809391"/>
                </a:lnTo>
                <a:lnTo>
                  <a:pt x="0" y="80939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9448800" y="7134793"/>
            <a:ext cx="2841977" cy="801077"/>
          </a:xfrm>
          <a:custGeom>
            <a:avLst/>
            <a:gdLst/>
            <a:ahLst/>
            <a:cxnLst/>
            <a:rect l="l" t="t" r="r" b="b"/>
            <a:pathLst>
              <a:path w="2841977" h="801077">
                <a:moveTo>
                  <a:pt x="0" y="0"/>
                </a:moveTo>
                <a:lnTo>
                  <a:pt x="2841977" y="0"/>
                </a:lnTo>
                <a:lnTo>
                  <a:pt x="2841977" y="801078"/>
                </a:lnTo>
                <a:lnTo>
                  <a:pt x="0" y="80107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t="-24893"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15733244" y="6806319"/>
            <a:ext cx="1157564" cy="1157564"/>
          </a:xfrm>
          <a:custGeom>
            <a:avLst/>
            <a:gdLst/>
            <a:ahLst/>
            <a:cxnLst/>
            <a:rect l="l" t="t" r="r" b="b"/>
            <a:pathLst>
              <a:path w="1157564" h="1157564">
                <a:moveTo>
                  <a:pt x="0" y="0"/>
                </a:moveTo>
                <a:lnTo>
                  <a:pt x="1157564" y="0"/>
                </a:lnTo>
                <a:lnTo>
                  <a:pt x="1157564" y="1157564"/>
                </a:lnTo>
                <a:lnTo>
                  <a:pt x="0" y="115756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6732055" y="684510"/>
            <a:ext cx="4084305" cy="2123839"/>
          </a:xfrm>
          <a:custGeom>
            <a:avLst/>
            <a:gdLst/>
            <a:ahLst/>
            <a:cxnLst/>
            <a:rect l="l" t="t" r="r" b="b"/>
            <a:pathLst>
              <a:path w="4084305" h="2123839">
                <a:moveTo>
                  <a:pt x="0" y="0"/>
                </a:moveTo>
                <a:lnTo>
                  <a:pt x="4084306" y="0"/>
                </a:lnTo>
                <a:lnTo>
                  <a:pt x="4084306" y="2123839"/>
                </a:lnTo>
                <a:lnTo>
                  <a:pt x="0" y="2123839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 rot="-6049360">
            <a:off x="13723219" y="819040"/>
            <a:ext cx="4439487" cy="3351812"/>
          </a:xfrm>
          <a:custGeom>
            <a:avLst/>
            <a:gdLst/>
            <a:ahLst/>
            <a:cxnLst/>
            <a:rect l="l" t="t" r="r" b="b"/>
            <a:pathLst>
              <a:path w="4439487" h="3351812">
                <a:moveTo>
                  <a:pt x="0" y="0"/>
                </a:moveTo>
                <a:lnTo>
                  <a:pt x="4439487" y="0"/>
                </a:lnTo>
                <a:lnTo>
                  <a:pt x="4439487" y="3351812"/>
                </a:lnTo>
                <a:lnTo>
                  <a:pt x="0" y="3351812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 rot="5482141">
            <a:off x="206453" y="5831105"/>
            <a:ext cx="4011930" cy="4114800"/>
          </a:xfrm>
          <a:custGeom>
            <a:avLst/>
            <a:gdLst/>
            <a:ahLst/>
            <a:cxnLst/>
            <a:rect l="l" t="t" r="r" b="b"/>
            <a:pathLst>
              <a:path w="4011930" h="4114800">
                <a:moveTo>
                  <a:pt x="0" y="0"/>
                </a:moveTo>
                <a:lnTo>
                  <a:pt x="4011930" y="0"/>
                </a:lnTo>
                <a:lnTo>
                  <a:pt x="401193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850693" y="684510"/>
            <a:ext cx="2817659" cy="2965957"/>
          </a:xfrm>
          <a:custGeom>
            <a:avLst/>
            <a:gdLst/>
            <a:ahLst/>
            <a:cxnLst/>
            <a:rect l="l" t="t" r="r" b="b"/>
            <a:pathLst>
              <a:path w="2817659" h="2965957">
                <a:moveTo>
                  <a:pt x="0" y="0"/>
                </a:moveTo>
                <a:lnTo>
                  <a:pt x="2817659" y="0"/>
                </a:lnTo>
                <a:lnTo>
                  <a:pt x="2817659" y="2965957"/>
                </a:lnTo>
                <a:lnTo>
                  <a:pt x="0" y="2965957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 rot="5930145">
            <a:off x="15082233" y="7107341"/>
            <a:ext cx="1913382" cy="4114800"/>
          </a:xfrm>
          <a:custGeom>
            <a:avLst/>
            <a:gdLst/>
            <a:ahLst/>
            <a:cxnLst/>
            <a:rect l="l" t="t" r="r" b="b"/>
            <a:pathLst>
              <a:path w="1913382" h="4114800">
                <a:moveTo>
                  <a:pt x="0" y="0"/>
                </a:moveTo>
                <a:lnTo>
                  <a:pt x="1913382" y="0"/>
                </a:lnTo>
                <a:lnTo>
                  <a:pt x="1913382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</p:sp>
      <p:sp>
        <p:nvSpPr>
          <p:cNvPr id="12" name="TextBox 12"/>
          <p:cNvSpPr txBox="1"/>
          <p:nvPr/>
        </p:nvSpPr>
        <p:spPr>
          <a:xfrm>
            <a:off x="2575864" y="3571639"/>
            <a:ext cx="13367099" cy="281987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075"/>
              </a:lnSpc>
            </a:pPr>
            <a:r>
              <a:rPr lang="en-US" sz="16480">
                <a:solidFill>
                  <a:srgbClr val="FFFFFF"/>
                </a:solidFill>
                <a:latin typeface="Forum" panose="02000000000000000000"/>
                <a:ea typeface="Forum" panose="02000000000000000000"/>
                <a:cs typeface="Forum" panose="02000000000000000000"/>
                <a:sym typeface="Forum" panose="02000000000000000000"/>
              </a:rPr>
              <a:t>Hvala na pažnji!</a:t>
            </a:r>
            <a:endParaRPr lang="en-US" sz="16480">
              <a:solidFill>
                <a:srgbClr val="FFFFFF"/>
              </a:solidFill>
              <a:latin typeface="Forum" panose="02000000000000000000"/>
              <a:ea typeface="Forum" panose="02000000000000000000"/>
              <a:cs typeface="Forum" panose="02000000000000000000"/>
              <a:sym typeface="Forum" panose="0200000000000000000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5426</Words>
  <Application>WPS Presentation</Application>
  <PresentationFormat>On-screen Show (4:3)</PresentationFormat>
  <Paragraphs>83</Paragraphs>
  <Slides>11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11</vt:i4>
      </vt:variant>
    </vt:vector>
  </HeadingPairs>
  <TitlesOfParts>
    <vt:vector size="24" baseType="lpstr">
      <vt:lpstr>Arial</vt:lpstr>
      <vt:lpstr>SimSun</vt:lpstr>
      <vt:lpstr>Wingdings</vt:lpstr>
      <vt:lpstr>Forum</vt:lpstr>
      <vt:lpstr>Above the Beyond Script</vt:lpstr>
      <vt:lpstr>Canva Sans</vt:lpstr>
      <vt:lpstr>Arial</vt:lpstr>
      <vt:lpstr>Open Sauce Light Italics</vt:lpstr>
      <vt:lpstr>Open Sauce Italics</vt:lpstr>
      <vt:lpstr>Calibri</vt:lpstr>
      <vt:lpstr>Microsoft YaHei</vt:lpstr>
      <vt:lpstr>Arial Unicode MS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Elizabeta Lea Šerfezi i Paula Ambroš</dc:title>
  <dc:creator/>
  <cp:lastModifiedBy>Romana Zelda</cp:lastModifiedBy>
  <cp:revision>2</cp:revision>
  <dcterms:created xsi:type="dcterms:W3CDTF">2006-08-16T00:00:00Z</dcterms:created>
  <dcterms:modified xsi:type="dcterms:W3CDTF">2026-08-05T11:23:20Z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F51DD349F3F240C9B74E7998BE134FB8_13</vt:lpwstr>
  </property>
  <property fmtid="{D5CDD505-2E9C-101B-9397-08002B2CF9AE}" pid="3" name="KSOProductBuildVer">
    <vt:lpwstr>1033-12.1.0.28032</vt:lpwstr>
  </property>
</Properties>
</file>